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70" r:id="rId6"/>
    <p:sldId id="267" r:id="rId7"/>
    <p:sldId id="260" r:id="rId8"/>
    <p:sldId id="269" r:id="rId9"/>
    <p:sldId id="261" r:id="rId10"/>
    <p:sldId id="262" r:id="rId11"/>
    <p:sldId id="263" r:id="rId12"/>
    <p:sldId id="264" r:id="rId13"/>
    <p:sldId id="265" r:id="rId14"/>
    <p:sldId id="280" r:id="rId15"/>
    <p:sldId id="284" r:id="rId16"/>
    <p:sldId id="329" r:id="rId17"/>
    <p:sldId id="371" r:id="rId18"/>
    <p:sldId id="286" r:id="rId19"/>
    <p:sldId id="282" r:id="rId20"/>
    <p:sldId id="281" r:id="rId21"/>
    <p:sldId id="291" r:id="rId22"/>
    <p:sldId id="314" r:id="rId23"/>
    <p:sldId id="292" r:id="rId24"/>
    <p:sldId id="293" r:id="rId25"/>
    <p:sldId id="294" r:id="rId26"/>
    <p:sldId id="295" r:id="rId27"/>
    <p:sldId id="297" r:id="rId28"/>
    <p:sldId id="315" r:id="rId29"/>
    <p:sldId id="298" r:id="rId30"/>
    <p:sldId id="300" r:id="rId31"/>
    <p:sldId id="299" r:id="rId32"/>
    <p:sldId id="296" r:id="rId33"/>
    <p:sldId id="301" r:id="rId34"/>
    <p:sldId id="304" r:id="rId35"/>
    <p:sldId id="316" r:id="rId36"/>
    <p:sldId id="303" r:id="rId37"/>
    <p:sldId id="302" r:id="rId38"/>
    <p:sldId id="308" r:id="rId39"/>
    <p:sldId id="307" r:id="rId40"/>
    <p:sldId id="309" r:id="rId41"/>
    <p:sldId id="317" r:id="rId42"/>
    <p:sldId id="306" r:id="rId43"/>
    <p:sldId id="305" r:id="rId44"/>
    <p:sldId id="318" r:id="rId45"/>
    <p:sldId id="310" r:id="rId46"/>
    <p:sldId id="312" r:id="rId47"/>
    <p:sldId id="311" r:id="rId48"/>
    <p:sldId id="319" r:id="rId49"/>
    <p:sldId id="323" r:id="rId50"/>
    <p:sldId id="322" r:id="rId51"/>
    <p:sldId id="321" r:id="rId52"/>
    <p:sldId id="320" r:id="rId53"/>
    <p:sldId id="324" r:id="rId54"/>
    <p:sldId id="326" r:id="rId55"/>
    <p:sldId id="325" r:id="rId56"/>
    <p:sldId id="327" r:id="rId57"/>
    <p:sldId id="266"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E4182A-33AD-4BA6-A510-6FEBE804B7B3}">
          <p14:sldIdLst>
            <p14:sldId id="256"/>
          </p14:sldIdLst>
        </p14:section>
        <p14:section name="Untitled Section" id="{D18A01C6-4FBB-47ED-B452-835D98518699}">
          <p14:sldIdLst>
            <p14:sldId id="257"/>
            <p14:sldId id="258"/>
          </p14:sldIdLst>
        </p14:section>
        <p14:section name="Untitled Section" id="{D42F2D7B-2393-4FD9-B186-AEB6225C1264}">
          <p14:sldIdLst>
            <p14:sldId id="270"/>
          </p14:sldIdLst>
        </p14:section>
        <p14:section name="Untitled Section" id="{DDE3470F-62C4-4474-9983-A252E3B3BF01}">
          <p14:sldIdLst>
            <p14:sldId id="267"/>
            <p14:sldId id="269"/>
            <p14:sldId id="261"/>
            <p14:sldId id="262"/>
            <p14:sldId id="263"/>
            <p14:sldId id="264"/>
            <p14:sldId id="280"/>
            <p14:sldId id="284"/>
            <p14:sldId id="314"/>
            <p14:sldId id="295"/>
            <p14:sldId id="297"/>
            <p14:sldId id="315"/>
            <p14:sldId id="296"/>
            <p14:sldId id="304"/>
            <p14:sldId id="316"/>
            <p14:sldId id="303"/>
            <p14:sldId id="308"/>
            <p14:sldId id="318"/>
            <p14:sldId id="310"/>
            <p14:sldId id="312"/>
            <p14:sldId id="311"/>
            <p14:sldId id="319"/>
            <p14:sldId id="323"/>
            <p14:sldId id="322"/>
            <p14:sldId id="324"/>
            <p14:sldId id="326"/>
            <p14:sldId id="266"/>
            <p14:sldId id="265"/>
            <p14:sldId id="325"/>
            <p14:sldId id="329"/>
            <p14:sldId id="282"/>
            <p14:sldId id="298"/>
            <p14:sldId id="300"/>
            <p14:sldId id="302"/>
            <p14:sldId id="307"/>
            <p14:sldId id="309"/>
            <p14:sldId id="306"/>
            <p14:sldId id="305"/>
            <p14:sldId id="327"/>
            <p14:sldId id="320"/>
            <p14:sldId id="321"/>
            <p14:sldId id="317"/>
            <p14:sldId id="301"/>
            <p14:sldId id="299"/>
            <p14:sldId id="294"/>
            <p14:sldId id="292"/>
            <p14:sldId id="291"/>
            <p14:sldId id="281"/>
            <p14:sldId id="260"/>
            <p14:sldId id="293"/>
            <p14:sldId id="371"/>
            <p14:sldId id="28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99" autoAdjust="0"/>
    <p:restoredTop sz="94660"/>
  </p:normalViewPr>
  <p:slideViewPr>
    <p:cSldViewPr snapToGrid="0" showGuides="1">
      <p:cViewPr varScale="1">
        <p:scale>
          <a:sx n="81" d="100"/>
          <a:sy n="81" d="100"/>
        </p:scale>
        <p:origin x="749" y="58"/>
      </p:cViewPr>
      <p:guideLst>
        <p:guide orient="horz" pos="2159"/>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1" Type="http://schemas.openxmlformats.org/officeDocument/2006/relationships/tableStyles" Target="tableStyles.xml"/><Relationship Id="rId60" Type="http://schemas.openxmlformats.org/officeDocument/2006/relationships/viewProps" Target="viewProps.xml"/><Relationship Id="rId6" Type="http://schemas.openxmlformats.org/officeDocument/2006/relationships/slide" Target="slides/slide4.xml"/><Relationship Id="rId59" Type="http://schemas.openxmlformats.org/officeDocument/2006/relationships/presProps" Target="presProps.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DEC10A-8374-4FA1-BC33-3C20F47D0DB8}"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A2A54E-B66A-4715-886A-BEE87A6432B5}"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24DEC10A-8374-4FA1-BC33-3C20F47D0DB8}"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A2A54E-B66A-4715-886A-BEE87A6432B5}"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24DEC10A-8374-4FA1-BC33-3C20F47D0DB8}" type="datetimeFigureOut">
              <a:rPr lang="en-IN" smtClean="0"/>
            </a:fld>
            <a:endParaRPr lang="en-IN"/>
          </a:p>
        </p:txBody>
      </p:sp>
      <p:sp>
        <p:nvSpPr>
          <p:cNvPr id="5" name="Footer Placeholder 4"/>
          <p:cNvSpPr>
            <a:spLocks noGrp="1"/>
          </p:cNvSpPr>
          <p:nvPr>
            <p:ph type="ftr" sz="quarter" idx="11"/>
          </p:nvPr>
        </p:nvSpPr>
        <p:spPr>
          <a:xfrm>
            <a:off x="3776135" y="6422854"/>
            <a:ext cx="4279669" cy="365125"/>
          </a:xfrm>
        </p:spPr>
        <p:txBody>
          <a:bodyPr/>
          <a:lstStyle/>
          <a:p>
            <a:endParaRPr lang="en-IN"/>
          </a:p>
        </p:txBody>
      </p:sp>
      <p:sp>
        <p:nvSpPr>
          <p:cNvPr id="6" name="Slide Number Placeholder 5"/>
          <p:cNvSpPr>
            <a:spLocks noGrp="1"/>
          </p:cNvSpPr>
          <p:nvPr>
            <p:ph type="sldNum" sz="quarter" idx="12"/>
          </p:nvPr>
        </p:nvSpPr>
        <p:spPr>
          <a:xfrm>
            <a:off x="8073048" y="6422854"/>
            <a:ext cx="879759" cy="365125"/>
          </a:xfrm>
        </p:spPr>
        <p:txBody>
          <a:bodyPr/>
          <a:lstStyle/>
          <a:p>
            <a:fld id="{19A2A54E-B66A-4715-886A-BEE87A6432B5}"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24DEC10A-8374-4FA1-BC33-3C20F47D0DB8}"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A2A54E-B66A-4715-886A-BEE87A6432B5}"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lvl1pPr>
              <a:defRPr>
                <a:solidFill>
                  <a:schemeClr val="tx2"/>
                </a:solidFill>
              </a:defRPr>
            </a:lvl1pPr>
          </a:lstStyle>
          <a:p>
            <a:fld id="{24DEC10A-8374-4FA1-BC33-3C20F47D0DB8}" type="datetimeFigureOut">
              <a:rPr lang="en-IN" smtClean="0"/>
            </a:fld>
            <a:endParaRPr lang="en-IN"/>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19A2A54E-B66A-4715-886A-BEE87A6432B5}" type="slidenum">
              <a:rPr lang="en-IN" smtClean="0"/>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24DEC10A-8374-4FA1-BC33-3C20F47D0DB8}"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A2A54E-B66A-4715-886A-BEE87A6432B5}"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24DEC10A-8374-4FA1-BC33-3C20F47D0DB8}"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9A2A54E-B66A-4715-886A-BEE87A6432B5}"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DEC10A-8374-4FA1-BC33-3C20F47D0DB8}"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9A2A54E-B66A-4715-886A-BEE87A6432B5}"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DEC10A-8374-4FA1-BC33-3C20F47D0DB8}"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9A2A54E-B66A-4715-886A-BEE87A6432B5}"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24DEC10A-8374-4FA1-BC33-3C20F47D0DB8}"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A2A54E-B66A-4715-886A-BEE87A6432B5}"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24DEC10A-8374-4FA1-BC33-3C20F47D0DB8}"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A2A54E-B66A-4715-886A-BEE87A6432B5}"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24DEC10A-8374-4FA1-BC33-3C20F47D0DB8}" type="datetimeFigureOut">
              <a:rPr lang="en-IN" smtClean="0"/>
            </a:fld>
            <a:endParaRPr lang="en-IN"/>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IN"/>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19A2A54E-B66A-4715-886A-BEE87A6432B5}" type="slidenum">
              <a:rPr lang="en-IN" smtClean="0"/>
            </a:fld>
            <a:endParaRPr lang="en-IN"/>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anose="05000000000000000000"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5pPr>
      <a:lvl6pPr marL="1284605" indent="-22860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6pPr>
      <a:lvl7pPr marL="1471930" indent="-22860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7pPr>
      <a:lvl8pPr marL="1628775" indent="-22860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8pPr>
      <a:lvl9pPr marL="1805940" indent="-22860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0217" y="2206121"/>
            <a:ext cx="11471565" cy="1739347"/>
          </a:xfrm>
        </p:spPr>
        <p:txBody>
          <a:bodyPr/>
          <a:lstStyle/>
          <a:p>
            <a:r>
              <a:rPr lang="en-US" dirty="0">
                <a:latin typeface="Arial" panose="020B0604020202020204" pitchFamily="34" charset="0"/>
                <a:cs typeface="Arial" panose="020B0604020202020204" pitchFamily="34" charset="0"/>
              </a:rPr>
              <a:t>Students grievance redressal system</a:t>
            </a:r>
            <a:endParaRPr lang="en-IN"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7539318" y="4231341"/>
            <a:ext cx="4428564" cy="2303930"/>
          </a:xfrm>
        </p:spPr>
        <p:txBody>
          <a:bodyPr>
            <a:normAutofit fontScale="82500"/>
          </a:bodyPr>
          <a:lstStyle/>
          <a:p>
            <a:pPr algn="l">
              <a:spcAft>
                <a:spcPts val="0"/>
              </a:spcAft>
            </a:pPr>
            <a:r>
              <a:rPr lang="en-US" dirty="0"/>
              <a:t>	Presented by    </a:t>
            </a:r>
            <a:endParaRPr lang="en-US" dirty="0"/>
          </a:p>
          <a:p>
            <a:pPr algn="l">
              <a:spcAft>
                <a:spcPts val="0"/>
              </a:spcAft>
            </a:pPr>
            <a:r>
              <a:rPr lang="en-US" dirty="0"/>
              <a:t>		Arun Prasad M</a:t>
            </a:r>
            <a:endParaRPr lang="en-US" dirty="0"/>
          </a:p>
          <a:p>
            <a:pPr algn="l">
              <a:spcAft>
                <a:spcPts val="0"/>
              </a:spcAft>
            </a:pPr>
            <a:r>
              <a:rPr lang="en-US" dirty="0"/>
              <a:t>		Aravind S Menon</a:t>
            </a:r>
            <a:endParaRPr lang="en-US" dirty="0"/>
          </a:p>
          <a:p>
            <a:pPr algn="l">
              <a:spcAft>
                <a:spcPts val="0"/>
              </a:spcAft>
            </a:pPr>
            <a:r>
              <a:rPr lang="en-US" dirty="0"/>
              <a:t>		Aswin Animon</a:t>
            </a:r>
            <a:endParaRPr lang="en-US" dirty="0"/>
          </a:p>
          <a:p>
            <a:pPr algn="l">
              <a:spcAft>
                <a:spcPts val="0"/>
              </a:spcAft>
            </a:pPr>
            <a:r>
              <a:rPr lang="en-US" dirty="0"/>
              <a:t>		Fivil Mary</a:t>
            </a:r>
            <a:endParaRPr lang="en-US" dirty="0"/>
          </a:p>
          <a:p>
            <a:pPr algn="l">
              <a:spcAft>
                <a:spcPts val="0"/>
              </a:spcAft>
            </a:pPr>
            <a:r>
              <a:rPr lang="en-US" dirty="0"/>
              <a:t>                     Guide Name: </a:t>
            </a:r>
            <a:r>
              <a:rPr lang="en-IN" altLang="en-US" dirty="0"/>
              <a:t>Assist.Prof. Sebin</a:t>
            </a:r>
            <a:r>
              <a:rPr lang="en-US" dirty="0"/>
              <a:t> Jose</a:t>
            </a:r>
            <a:endParaRPr lang="en-US" dirty="0"/>
          </a:p>
          <a:p>
            <a:pPr algn="l">
              <a:spcAft>
                <a:spcPts val="0"/>
              </a:spcAft>
            </a:pPr>
            <a:endParaRPr lang="en-US" dirty="0"/>
          </a:p>
          <a:p>
            <a:pPr algn="l">
              <a:spcAft>
                <a:spcPts val="0"/>
              </a:spcAft>
            </a:pPr>
            <a:endParaRPr lang="en-US" dirty="0"/>
          </a:p>
        </p:txBody>
      </p:sp>
      <p:sp>
        <p:nvSpPr>
          <p:cNvPr id="5" name="TextBox 4"/>
          <p:cNvSpPr txBox="1"/>
          <p:nvPr/>
        </p:nvSpPr>
        <p:spPr>
          <a:xfrm flipH="1">
            <a:off x="10610772" y="322654"/>
            <a:ext cx="1505930" cy="369332"/>
          </a:xfrm>
          <a:prstGeom prst="rect">
            <a:avLst/>
          </a:prstGeom>
          <a:noFill/>
        </p:spPr>
        <p:txBody>
          <a:bodyPr wrap="square" rtlCol="0">
            <a:spAutoFit/>
          </a:bodyPr>
          <a:lstStyle/>
          <a:p>
            <a:r>
              <a:rPr lang="en-IN" dirty="0"/>
              <a:t>         </a:t>
            </a:r>
            <a:r>
              <a:rPr lang="en-IN" dirty="0">
                <a:solidFill>
                  <a:schemeClr val="bg1"/>
                </a:solidFill>
              </a:rPr>
              <a:t>Page: 1</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br>
              <a:rPr lang="en-IN" u="sng" dirty="0"/>
            </a:br>
            <a:br>
              <a:rPr lang="en-IN" u="sng" dirty="0"/>
            </a:br>
            <a:r>
              <a:rPr lang="en-IN" u="sng" dirty="0"/>
              <a:t>System architecture design</a:t>
            </a:r>
            <a:br>
              <a:rPr lang="en-IN" u="sng" dirty="0"/>
            </a:br>
            <a:br>
              <a:rPr lang="en-IN" u="sng" dirty="0"/>
            </a:br>
            <a:endParaRPr lang="en-IN" u="sng" dirty="0"/>
          </a:p>
        </p:txBody>
      </p:sp>
      <p:sp>
        <p:nvSpPr>
          <p:cNvPr id="4" name="TextBox 3"/>
          <p:cNvSpPr txBox="1"/>
          <p:nvPr/>
        </p:nvSpPr>
        <p:spPr>
          <a:xfrm>
            <a:off x="10986999" y="455413"/>
            <a:ext cx="1297766" cy="369332"/>
          </a:xfrm>
          <a:prstGeom prst="rect">
            <a:avLst/>
          </a:prstGeom>
          <a:noFill/>
        </p:spPr>
        <p:txBody>
          <a:bodyPr wrap="square" rtlCol="0">
            <a:spAutoFit/>
          </a:bodyPr>
          <a:lstStyle/>
          <a:p>
            <a:r>
              <a:rPr lang="en-IN" dirty="0">
                <a:solidFill>
                  <a:schemeClr val="bg1"/>
                </a:solidFill>
              </a:rPr>
              <a:t>Page: 10</a:t>
            </a:r>
            <a:endParaRPr lang="en-IN" dirty="0"/>
          </a:p>
        </p:txBody>
      </p:sp>
      <p:pic>
        <p:nvPicPr>
          <p:cNvPr id="2" name="Content Placeholder 1" descr="Use Case diagram (1)"/>
          <p:cNvPicPr>
            <a:picLocks noChangeAspect="1"/>
          </p:cNvPicPr>
          <p:nvPr>
            <p:ph idx="1"/>
          </p:nvPr>
        </p:nvPicPr>
        <p:blipFill>
          <a:blip r:embed="rId1"/>
          <a:stretch>
            <a:fillRect/>
          </a:stretch>
        </p:blipFill>
        <p:spPr>
          <a:xfrm>
            <a:off x="3164840" y="1792605"/>
            <a:ext cx="5467350" cy="506603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u="sng" dirty="0"/>
              <a:t>FUTURE SCOPE</a:t>
            </a:r>
            <a:endParaRPr lang="en-IN" dirty="0"/>
          </a:p>
        </p:txBody>
      </p:sp>
      <p:sp>
        <p:nvSpPr>
          <p:cNvPr id="3" name="Content Placeholder 2"/>
          <p:cNvSpPr>
            <a:spLocks noGrp="1"/>
          </p:cNvSpPr>
          <p:nvPr>
            <p:ph idx="1"/>
          </p:nvPr>
        </p:nvSpPr>
        <p:spPr/>
        <p:txBody>
          <a:bodyPr/>
          <a:lstStyle/>
          <a:p>
            <a:r>
              <a:rPr lang="en-US" dirty="0"/>
              <a:t>The system is open to future enhancements and extensions.</a:t>
            </a:r>
            <a:endParaRPr lang="en-US" dirty="0"/>
          </a:p>
          <a:p>
            <a:r>
              <a:rPr lang="en-IN" dirty="0"/>
              <a:t>Facility to upload pictures that could back up the concerned complaint.</a:t>
            </a:r>
            <a:endParaRPr lang="en-IN" dirty="0"/>
          </a:p>
          <a:p>
            <a:r>
              <a:rPr lang="en-IN" dirty="0"/>
              <a:t>With sufficient enhancement we can implement this system not just for the students but for the whole college.</a:t>
            </a:r>
            <a:endParaRPr lang="en-IN" dirty="0"/>
          </a:p>
          <a:p>
            <a:r>
              <a:rPr lang="en-IN" dirty="0"/>
              <a:t>We can also expand this system to other fields as well.</a:t>
            </a:r>
            <a:endParaRPr lang="en-IN" dirty="0"/>
          </a:p>
          <a:p>
            <a:endParaRPr lang="en-IN" dirty="0"/>
          </a:p>
          <a:p>
            <a:endParaRPr lang="en-IN" dirty="0"/>
          </a:p>
          <a:p>
            <a:endParaRPr lang="en-IN" dirty="0"/>
          </a:p>
          <a:p>
            <a:endParaRPr lang="en-IN" dirty="0"/>
          </a:p>
        </p:txBody>
      </p:sp>
      <p:sp>
        <p:nvSpPr>
          <p:cNvPr id="4" name="TextBox 3"/>
          <p:cNvSpPr txBox="1"/>
          <p:nvPr/>
        </p:nvSpPr>
        <p:spPr>
          <a:xfrm>
            <a:off x="10986999" y="455413"/>
            <a:ext cx="1297766" cy="369332"/>
          </a:xfrm>
          <a:prstGeom prst="rect">
            <a:avLst/>
          </a:prstGeom>
          <a:noFill/>
        </p:spPr>
        <p:txBody>
          <a:bodyPr wrap="square" rtlCol="0">
            <a:spAutoFit/>
          </a:bodyPr>
          <a:lstStyle/>
          <a:p>
            <a:r>
              <a:rPr lang="en-IN" dirty="0">
                <a:solidFill>
                  <a:schemeClr val="bg1"/>
                </a:solidFill>
              </a:rPr>
              <a:t>Page: 11</a:t>
            </a:r>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references</a:t>
            </a:r>
            <a:endParaRPr lang="en-IN" u="sng" dirty="0"/>
          </a:p>
        </p:txBody>
      </p:sp>
      <p:sp>
        <p:nvSpPr>
          <p:cNvPr id="3" name="Content Placeholder 2"/>
          <p:cNvSpPr>
            <a:spLocks noGrp="1"/>
          </p:cNvSpPr>
          <p:nvPr>
            <p:ph idx="1"/>
          </p:nvPr>
        </p:nvSpPr>
        <p:spPr/>
        <p:txBody>
          <a:bodyPr/>
          <a:lstStyle/>
          <a:p>
            <a:r>
              <a:rPr lang="en-IN" dirty="0"/>
              <a:t>https://instanteduhelp.com/complaint-management-system-for-final-year/</a:t>
            </a:r>
            <a:endParaRPr lang="en-IN" dirty="0"/>
          </a:p>
          <a:p>
            <a:r>
              <a:rPr lang="en-IN" dirty="0"/>
              <a:t>https://ukdiss.com/examples/public-grievance-redressal-system-application.php</a:t>
            </a:r>
            <a:endParaRPr lang="en-IN" dirty="0"/>
          </a:p>
          <a:p>
            <a:r>
              <a:rPr lang="en-IN" dirty="0"/>
              <a:t>https://www.irjet.net/archives/V6/i3/IRJET-V6I3589.pdf</a:t>
            </a:r>
            <a:endParaRPr lang="en-IN" dirty="0"/>
          </a:p>
          <a:p>
            <a:endParaRPr lang="en-IN" dirty="0"/>
          </a:p>
        </p:txBody>
      </p:sp>
      <p:sp>
        <p:nvSpPr>
          <p:cNvPr id="4" name="TextBox 3"/>
          <p:cNvSpPr txBox="1"/>
          <p:nvPr/>
        </p:nvSpPr>
        <p:spPr>
          <a:xfrm>
            <a:off x="10986999" y="455413"/>
            <a:ext cx="1297766" cy="369332"/>
          </a:xfrm>
          <a:prstGeom prst="rect">
            <a:avLst/>
          </a:prstGeom>
          <a:noFill/>
        </p:spPr>
        <p:txBody>
          <a:bodyPr wrap="square" rtlCol="0">
            <a:spAutoFit/>
          </a:bodyPr>
          <a:lstStyle/>
          <a:p>
            <a:r>
              <a:rPr lang="en-IN" dirty="0">
                <a:solidFill>
                  <a:schemeClr val="bg1"/>
                </a:solidFill>
              </a:rPr>
              <a:t>Page: 12</a:t>
            </a:r>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u="sng"/>
              <a:t>hardware requirements</a:t>
            </a:r>
            <a:endParaRPr lang="en-US" u="sng"/>
          </a:p>
        </p:txBody>
      </p:sp>
      <p:sp>
        <p:nvSpPr>
          <p:cNvPr id="3" name="Content Placeholder 2"/>
          <p:cNvSpPr>
            <a:spLocks noGrp="1"/>
          </p:cNvSpPr>
          <p:nvPr>
            <p:ph idx="1"/>
          </p:nvPr>
        </p:nvSpPr>
        <p:spPr/>
        <p:txBody>
          <a:bodyPr/>
          <a:p>
            <a:r>
              <a:rPr lang="en-IN" altLang="en-US"/>
              <a:t>This project doesn’t need any special hardware support other than the trivial hardware supports needed by all websites.</a:t>
            </a:r>
            <a:endParaRPr lang="en-IN" altLang="en-US"/>
          </a:p>
          <a:p>
            <a:r>
              <a:rPr lang="en-IN" altLang="en-US"/>
              <a:t>Like keyboard and mouse to navigate and interact with the page as well as monitor to view the page for visual interaction with the user. </a:t>
            </a:r>
            <a:endParaRPr lang="en-IN" altLang="en-US"/>
          </a:p>
        </p:txBody>
      </p:sp>
      <p:sp>
        <p:nvSpPr>
          <p:cNvPr id="4" name="TextBox 3"/>
          <p:cNvSpPr txBox="1"/>
          <p:nvPr/>
        </p:nvSpPr>
        <p:spPr>
          <a:xfrm>
            <a:off x="10986999" y="455413"/>
            <a:ext cx="1297766" cy="368300"/>
          </a:xfrm>
          <a:prstGeom prst="rect">
            <a:avLst/>
          </a:prstGeom>
          <a:noFill/>
        </p:spPr>
        <p:txBody>
          <a:bodyPr wrap="square" rtlCol="0">
            <a:spAutoFit/>
          </a:bodyPr>
          <a:p>
            <a:r>
              <a:rPr lang="en-IN" dirty="0">
                <a:solidFill>
                  <a:schemeClr val="bg1"/>
                </a:solidFill>
              </a:rPr>
              <a:t>Page: 13</a:t>
            </a:r>
            <a:endParaRPr lang="en-I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u="sng"/>
              <a:t>SOFTWARE REQUIREMENTS</a:t>
            </a:r>
            <a:endParaRPr lang="en-US" u="sng"/>
          </a:p>
        </p:txBody>
      </p:sp>
      <p:sp>
        <p:nvSpPr>
          <p:cNvPr id="3" name="Content Placeholder 2"/>
          <p:cNvSpPr>
            <a:spLocks noGrp="1"/>
          </p:cNvSpPr>
          <p:nvPr>
            <p:ph idx="1"/>
          </p:nvPr>
        </p:nvSpPr>
        <p:spPr/>
        <p:txBody>
          <a:bodyPr/>
          <a:p>
            <a:r>
              <a:rPr lang="en-IN" altLang="en-US"/>
              <a:t>A web browser is necessary to access the website.</a:t>
            </a:r>
            <a:endParaRPr lang="en-IN" altLang="en-US"/>
          </a:p>
          <a:p>
            <a:r>
              <a:rPr lang="en-IN" altLang="en-US"/>
              <a:t>Visual Studio Code was used for website development.</a:t>
            </a:r>
            <a:endParaRPr lang="en-IN" altLang="en-US"/>
          </a:p>
          <a:p>
            <a:r>
              <a:rPr lang="en-IN" altLang="en-US"/>
              <a:t>MySQL database for data storage.</a:t>
            </a:r>
            <a:endParaRPr lang="en-IN" altLang="en-US"/>
          </a:p>
          <a:p>
            <a:r>
              <a:rPr lang="en-IN" altLang="en-US"/>
              <a:t>Python scripting langauge along with Django framework for handling the backend of the page. </a:t>
            </a:r>
            <a:endParaRPr lang="en-IN" altLang="en-US"/>
          </a:p>
        </p:txBody>
      </p:sp>
      <p:sp>
        <p:nvSpPr>
          <p:cNvPr id="4" name="TextBox 3"/>
          <p:cNvSpPr txBox="1"/>
          <p:nvPr/>
        </p:nvSpPr>
        <p:spPr>
          <a:xfrm>
            <a:off x="10986999" y="455413"/>
            <a:ext cx="1297766" cy="368300"/>
          </a:xfrm>
          <a:prstGeom prst="rect">
            <a:avLst/>
          </a:prstGeom>
          <a:noFill/>
        </p:spPr>
        <p:txBody>
          <a:bodyPr wrap="square" rtlCol="0">
            <a:spAutoFit/>
          </a:bodyPr>
          <a:lstStyle/>
          <a:p>
            <a:r>
              <a:rPr lang="en-IN" dirty="0">
                <a:solidFill>
                  <a:schemeClr val="bg1"/>
                </a:solidFill>
              </a:rPr>
              <a:t>Page: 14</a:t>
            </a:r>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u="sng"/>
              <a:t>FEATURES</a:t>
            </a:r>
            <a:endParaRPr lang="en-IN" altLang="en-US" u="sng"/>
          </a:p>
        </p:txBody>
      </p:sp>
      <p:sp>
        <p:nvSpPr>
          <p:cNvPr id="3" name="Content Placeholder 2"/>
          <p:cNvSpPr>
            <a:spLocks noGrp="1"/>
          </p:cNvSpPr>
          <p:nvPr>
            <p:ph idx="1"/>
          </p:nvPr>
        </p:nvSpPr>
        <p:spPr/>
        <p:txBody>
          <a:bodyPr/>
          <a:p>
            <a:r>
              <a:rPr lang="en-US"/>
              <a:t>Admin</a:t>
            </a:r>
            <a:endParaRPr lang="en-US"/>
          </a:p>
          <a:p>
            <a:pPr lvl="1"/>
            <a:r>
              <a:rPr lang="en-US" sz="2200">
                <a:sym typeface="+mn-ea"/>
              </a:rPr>
              <a:t>They </a:t>
            </a:r>
            <a:r>
              <a:rPr lang="en-IN" altLang="en-US" sz="2200">
                <a:sym typeface="+mn-ea"/>
              </a:rPr>
              <a:t>can</a:t>
            </a:r>
            <a:r>
              <a:rPr lang="en-US" sz="2200">
                <a:sym typeface="+mn-ea"/>
              </a:rPr>
              <a:t> add new Authorities figures to the database.</a:t>
            </a:r>
            <a:endParaRPr lang="en-US" sz="2200"/>
          </a:p>
          <a:p>
            <a:pPr lvl="1"/>
            <a:r>
              <a:rPr lang="en-US" sz="2200">
                <a:sym typeface="+mn-ea"/>
              </a:rPr>
              <a:t>They are also able to add new department</a:t>
            </a:r>
            <a:r>
              <a:rPr lang="en-IN" altLang="en-US" sz="2200">
                <a:sym typeface="+mn-ea"/>
              </a:rPr>
              <a:t>s</a:t>
            </a:r>
            <a:r>
              <a:rPr lang="en-US" sz="2200">
                <a:sym typeface="+mn-ea"/>
              </a:rPr>
              <a:t> if necessary.</a:t>
            </a:r>
            <a:endParaRPr lang="en-US" sz="2200"/>
          </a:p>
          <a:p>
            <a:endParaRPr lang="en-US"/>
          </a:p>
          <a:p>
            <a:r>
              <a:rPr lang="en-IN" altLang="en-US"/>
              <a:t>Student</a:t>
            </a:r>
            <a:endParaRPr lang="en-IN" altLang="en-US"/>
          </a:p>
          <a:p>
            <a:pPr lvl="1"/>
            <a:r>
              <a:rPr lang="en-US"/>
              <a:t>They</a:t>
            </a:r>
            <a:r>
              <a:rPr lang="en-IN" altLang="en-US"/>
              <a:t> can</a:t>
            </a:r>
            <a:r>
              <a:rPr lang="en-US"/>
              <a:t> register their grievances to the authority figures.</a:t>
            </a:r>
            <a:endParaRPr lang="en-US"/>
          </a:p>
          <a:p>
            <a:pPr lvl="1"/>
            <a:r>
              <a:rPr lang="en-US"/>
              <a:t>They can also see the acknowledgment message sent by the authority figure after considering their grievances.</a:t>
            </a:r>
            <a:endParaRPr lang="en-US"/>
          </a:p>
          <a:p>
            <a:pPr lvl="1"/>
            <a:r>
              <a:rPr lang="en-US"/>
              <a:t>They are </a:t>
            </a:r>
            <a:r>
              <a:rPr lang="en-IN" altLang="en-US"/>
              <a:t>also </a:t>
            </a:r>
            <a:r>
              <a:rPr lang="en-US"/>
              <a:t>able to see their profiles</a:t>
            </a:r>
            <a:r>
              <a:rPr lang="en-IN" altLang="en-US"/>
              <a:t>.</a:t>
            </a:r>
            <a:endParaRPr lang="en-US"/>
          </a:p>
          <a:p>
            <a:pPr lvl="1"/>
            <a:endParaRPr lang="en-US"/>
          </a:p>
          <a:p>
            <a:pPr lvl="1"/>
            <a:endParaRPr lang="en-US"/>
          </a:p>
          <a:p>
            <a:endParaRPr lang="en-US"/>
          </a:p>
          <a:p>
            <a:endParaRPr lang="en-US"/>
          </a:p>
        </p:txBody>
      </p:sp>
      <p:sp>
        <p:nvSpPr>
          <p:cNvPr id="4" name="TextBox 3"/>
          <p:cNvSpPr txBox="1"/>
          <p:nvPr/>
        </p:nvSpPr>
        <p:spPr>
          <a:xfrm>
            <a:off x="10986999" y="455413"/>
            <a:ext cx="1297766" cy="368300"/>
          </a:xfrm>
          <a:prstGeom prst="rect">
            <a:avLst/>
          </a:prstGeom>
          <a:noFill/>
        </p:spPr>
        <p:txBody>
          <a:bodyPr wrap="square" rtlCol="0">
            <a:spAutoFit/>
          </a:bodyPr>
          <a:lstStyle/>
          <a:p>
            <a:r>
              <a:rPr lang="en-IN" dirty="0">
                <a:solidFill>
                  <a:schemeClr val="bg1"/>
                </a:solidFill>
              </a:rPr>
              <a:t>Page: 15</a:t>
            </a:r>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u="sng"/>
              <a:t>FEATURES</a:t>
            </a:r>
            <a:endParaRPr lang="en-IN" altLang="en-US" u="sng"/>
          </a:p>
        </p:txBody>
      </p:sp>
      <p:sp>
        <p:nvSpPr>
          <p:cNvPr id="3" name="Content Placeholder 2"/>
          <p:cNvSpPr>
            <a:spLocks noGrp="1"/>
          </p:cNvSpPr>
          <p:nvPr>
            <p:ph idx="1"/>
          </p:nvPr>
        </p:nvSpPr>
        <p:spPr/>
        <p:txBody>
          <a:bodyPr/>
          <a:p>
            <a:pPr marL="0" lvl="2"/>
            <a:r>
              <a:rPr lang="en-IN" altLang="en-US" sz="2200">
                <a:sym typeface="+mn-ea"/>
              </a:rPr>
              <a:t>Authority</a:t>
            </a:r>
            <a:endParaRPr lang="en-IN" altLang="en-US" sz="2200">
              <a:sym typeface="+mn-ea"/>
            </a:endParaRPr>
          </a:p>
          <a:p>
            <a:pPr marL="457200" lvl="3"/>
            <a:r>
              <a:rPr lang="en-IN" altLang="en-US" sz="1955">
                <a:sym typeface="+mn-ea"/>
              </a:rPr>
              <a:t>They are able to see the grievances sent by the students.</a:t>
            </a:r>
            <a:endParaRPr lang="en-IN" altLang="en-US" sz="1955">
              <a:sym typeface="+mn-ea"/>
            </a:endParaRPr>
          </a:p>
          <a:p>
            <a:pPr marL="457200" lvl="3"/>
            <a:r>
              <a:rPr lang="en-IN" altLang="en-US" sz="1955">
                <a:sym typeface="+mn-ea"/>
              </a:rPr>
              <a:t>And they can also send an acknowledgment back to the student after resolving their grievances.</a:t>
            </a:r>
            <a:endParaRPr lang="en-IN" altLang="en-US" sz="1955">
              <a:sym typeface="+mn-ea"/>
            </a:endParaRPr>
          </a:p>
          <a:p>
            <a:pPr marL="457200" lvl="3"/>
            <a:r>
              <a:rPr lang="en-IN" altLang="en-US" sz="1955">
                <a:sym typeface="+mn-ea"/>
              </a:rPr>
              <a:t>If they think that a particular grievance is of value and needs attention from higher authority then they can forward it to them.  </a:t>
            </a:r>
            <a:endParaRPr lang="en-IN" altLang="en-US" sz="1955">
              <a:sym typeface="+mn-ea"/>
            </a:endParaRPr>
          </a:p>
          <a:p>
            <a:pPr marL="457200" lvl="3"/>
            <a:r>
              <a:rPr lang="en-IN" altLang="en-US" sz="1955">
                <a:sym typeface="+mn-ea"/>
              </a:rPr>
              <a:t>They are also able to see their profiles.</a:t>
            </a:r>
            <a:endParaRPr lang="en-IN" altLang="en-US" sz="1955">
              <a:sym typeface="+mn-ea"/>
            </a:endParaRPr>
          </a:p>
          <a:p>
            <a:pPr marL="0" lvl="2" indent="0">
              <a:buNone/>
            </a:pPr>
            <a:endParaRPr lang="en-IN" altLang="en-US"/>
          </a:p>
        </p:txBody>
      </p:sp>
      <p:sp>
        <p:nvSpPr>
          <p:cNvPr id="4" name="TextBox 3"/>
          <p:cNvSpPr txBox="1"/>
          <p:nvPr/>
        </p:nvSpPr>
        <p:spPr>
          <a:xfrm>
            <a:off x="10986999" y="455413"/>
            <a:ext cx="1297766" cy="368300"/>
          </a:xfrm>
          <a:prstGeom prst="rect">
            <a:avLst/>
          </a:prstGeom>
          <a:noFill/>
        </p:spPr>
        <p:txBody>
          <a:bodyPr wrap="square" rtlCol="0">
            <a:spAutoFit/>
          </a:bodyPr>
          <a:p>
            <a:r>
              <a:rPr lang="en-IN" dirty="0">
                <a:solidFill>
                  <a:schemeClr val="bg1"/>
                </a:solidFill>
              </a:rPr>
              <a:t>Page: 16</a:t>
            </a:r>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SCREENSHOTS OF</a:t>
            </a:r>
            <a:endParaRPr lang="en-US"/>
          </a:p>
        </p:txBody>
      </p:sp>
      <p:sp>
        <p:nvSpPr>
          <p:cNvPr id="5" name="Text Placeholder 4"/>
          <p:cNvSpPr>
            <a:spLocks noGrp="1"/>
          </p:cNvSpPr>
          <p:nvPr>
            <p:ph type="body" idx="1"/>
          </p:nvPr>
        </p:nvSpPr>
        <p:spPr/>
        <p:txBody>
          <a:bodyPr/>
          <a:p>
            <a:r>
              <a:rPr lang="en-US" sz="6000"/>
              <a:t>OUR WEBSITE</a:t>
            </a:r>
            <a:endParaRPr lang="en-US" sz="6000"/>
          </a:p>
        </p:txBody>
      </p:sp>
      <p:sp>
        <p:nvSpPr>
          <p:cNvPr id="3" name="TextBox 3"/>
          <p:cNvSpPr txBox="1"/>
          <p:nvPr/>
        </p:nvSpPr>
        <p:spPr>
          <a:xfrm>
            <a:off x="10903814" y="455413"/>
            <a:ext cx="1297766" cy="368300"/>
          </a:xfrm>
          <a:prstGeom prst="rect">
            <a:avLst/>
          </a:prstGeom>
          <a:noFill/>
        </p:spPr>
        <p:txBody>
          <a:bodyPr wrap="square" rtlCol="0">
            <a:spAutoFit/>
          </a:bodyPr>
          <a:p>
            <a:r>
              <a:rPr lang="en-IN" dirty="0">
                <a:solidFill>
                  <a:schemeClr val="bg2">
                    <a:lumMod val="10000"/>
                  </a:schemeClr>
                </a:solidFill>
              </a:rPr>
              <a:t>Page: 17</a:t>
            </a:r>
            <a:endParaRPr lang="en-IN" dirty="0">
              <a:solidFill>
                <a:schemeClr val="bg2">
                  <a:lumMod val="10000"/>
                </a:schemeClr>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endParaRPr lang="en-US"/>
          </a:p>
        </p:txBody>
      </p:sp>
      <p:pic>
        <p:nvPicPr>
          <p:cNvPr id="2" name="Picture Placeholder 1" descr="Screenshot (48)"/>
          <p:cNvPicPr>
            <a:picLocks noChangeAspect="1"/>
          </p:cNvPicPr>
          <p:nvPr>
            <p:ph type="pic" idx="1"/>
          </p:nvPr>
        </p:nvPicPr>
        <p:blipFill>
          <a:blip r:embed="rId1"/>
          <a:srcRect t="7502" r="1182" b="5227"/>
          <a:stretch>
            <a:fillRect/>
          </a:stretch>
        </p:blipFill>
        <p:spPr>
          <a:xfrm>
            <a:off x="0" y="0"/>
            <a:ext cx="12192635" cy="6858000"/>
          </a:xfrm>
          <a:prstGeom prst="rect">
            <a:avLst/>
          </a:prstGeom>
        </p:spPr>
      </p:pic>
      <p:sp>
        <p:nvSpPr>
          <p:cNvPr id="3" name="TextBox 3"/>
          <p:cNvSpPr txBox="1"/>
          <p:nvPr/>
        </p:nvSpPr>
        <p:spPr>
          <a:xfrm>
            <a:off x="10793730" y="650240"/>
            <a:ext cx="1600200" cy="368300"/>
          </a:xfrm>
          <a:prstGeom prst="rect">
            <a:avLst/>
          </a:prstGeom>
          <a:noFill/>
        </p:spPr>
        <p:txBody>
          <a:bodyPr wrap="square" rtlCol="0">
            <a:spAutoFit/>
          </a:bodyPr>
          <a:lstStyle/>
          <a:p>
            <a:r>
              <a:rPr lang="en-IN" dirty="0">
                <a:solidFill>
                  <a:schemeClr val="bg1"/>
                </a:solidFill>
              </a:rPr>
              <a:t>Page: 18</a:t>
            </a:r>
            <a:endParaRPr lang="en-I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Screenshot (49)"/>
          <p:cNvPicPr>
            <a:picLocks noChangeAspect="1"/>
          </p:cNvPicPr>
          <p:nvPr>
            <p:ph idx="1"/>
          </p:nvPr>
        </p:nvPicPr>
        <p:blipFill>
          <a:blip r:embed="rId1"/>
          <a:srcRect l="551" t="7630" r="1144" b="5556"/>
          <a:stretch>
            <a:fillRect/>
          </a:stretch>
        </p:blipFill>
        <p:spPr>
          <a:xfrm>
            <a:off x="-635" y="0"/>
            <a:ext cx="12193270" cy="6858000"/>
          </a:xfrm>
          <a:prstGeom prst="rect">
            <a:avLst/>
          </a:prstGeom>
        </p:spPr>
      </p:pic>
      <p:sp>
        <p:nvSpPr>
          <p:cNvPr id="3" name="TextBox 3"/>
          <p:cNvSpPr txBox="1"/>
          <p:nvPr/>
        </p:nvSpPr>
        <p:spPr>
          <a:xfrm>
            <a:off x="10956290" y="690880"/>
            <a:ext cx="1600200" cy="368300"/>
          </a:xfrm>
          <a:prstGeom prst="rect">
            <a:avLst/>
          </a:prstGeom>
          <a:noFill/>
        </p:spPr>
        <p:txBody>
          <a:bodyPr wrap="square" rtlCol="0">
            <a:spAutoFit/>
          </a:bodyPr>
          <a:p>
            <a:r>
              <a:rPr lang="en-IN" dirty="0">
                <a:solidFill>
                  <a:schemeClr val="bg1"/>
                </a:solidFill>
              </a:rPr>
              <a:t>Page: 19</a:t>
            </a:r>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Problem definition</a:t>
            </a:r>
            <a:endParaRPr lang="en-IN" u="sng" dirty="0"/>
          </a:p>
        </p:txBody>
      </p:sp>
      <p:sp>
        <p:nvSpPr>
          <p:cNvPr id="3" name="Content Placeholder 2"/>
          <p:cNvSpPr>
            <a:spLocks noGrp="1"/>
          </p:cNvSpPr>
          <p:nvPr>
            <p:ph idx="1"/>
          </p:nvPr>
        </p:nvSpPr>
        <p:spPr/>
        <p:txBody>
          <a:bodyPr>
            <a:normAutofit fontScale="92500"/>
          </a:bodyPr>
          <a:lstStyle/>
          <a:p>
            <a:r>
              <a:rPr lang="en-US" dirty="0"/>
              <a:t>Manually, the students go directly to the concerned authority to address their grievances. The disadvantage is that authorities might forget about it and the grievance resolution might get delayed. Thus making this rather unreliable.</a:t>
            </a:r>
            <a:endParaRPr lang="en-US" dirty="0"/>
          </a:p>
          <a:p>
            <a:r>
              <a:rPr lang="en-US" dirty="0"/>
              <a:t>The grievance submitted by the students might not be secure and confidential as others might be able to know about it.</a:t>
            </a:r>
            <a:endParaRPr lang="en-US" dirty="0"/>
          </a:p>
          <a:p>
            <a:r>
              <a:rPr lang="en-US" dirty="0"/>
              <a:t>But by using the Students Grievance Redressal System, the students will be able to submit their grievances about their concerns from anywhere.</a:t>
            </a:r>
            <a:endParaRPr lang="en-US" dirty="0"/>
          </a:p>
          <a:p>
            <a:r>
              <a:rPr lang="en-US" dirty="0"/>
              <a:t>Authority will be able to see students complaints and review them and do the necessary to resolve them accordingly. If they think the complaint needs attention from a higher authority then they can forward it to them for resolution. After taking care of the complaint, they will send an acknowledgment message to the student informing them about it.</a:t>
            </a:r>
            <a:endParaRPr lang="en-IN" dirty="0"/>
          </a:p>
          <a:p>
            <a:endParaRPr lang="en-IN" dirty="0"/>
          </a:p>
        </p:txBody>
      </p:sp>
      <p:sp>
        <p:nvSpPr>
          <p:cNvPr id="4" name="TextBox 3"/>
          <p:cNvSpPr txBox="1"/>
          <p:nvPr/>
        </p:nvSpPr>
        <p:spPr>
          <a:xfrm>
            <a:off x="10986999" y="455413"/>
            <a:ext cx="1297766" cy="369332"/>
          </a:xfrm>
          <a:prstGeom prst="rect">
            <a:avLst/>
          </a:prstGeom>
          <a:noFill/>
        </p:spPr>
        <p:txBody>
          <a:bodyPr wrap="square" rtlCol="0">
            <a:spAutoFit/>
          </a:bodyPr>
          <a:lstStyle/>
          <a:p>
            <a:r>
              <a:rPr lang="en-IN" dirty="0">
                <a:solidFill>
                  <a:schemeClr val="bg1"/>
                </a:solidFill>
              </a:rPr>
              <a:t>Page: 2</a:t>
            </a:r>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Content Placeholder 7" descr="REG"/>
          <p:cNvPicPr>
            <a:picLocks noChangeAspect="1"/>
          </p:cNvPicPr>
          <p:nvPr>
            <p:ph idx="1"/>
          </p:nvPr>
        </p:nvPicPr>
        <p:blipFill>
          <a:blip r:embed="rId1"/>
          <a:srcRect r="968" b="27533"/>
          <a:stretch>
            <a:fillRect/>
          </a:stretch>
        </p:blipFill>
        <p:spPr>
          <a:xfrm>
            <a:off x="0" y="0"/>
            <a:ext cx="12192000" cy="6918960"/>
          </a:xfrm>
          <a:prstGeom prst="rect">
            <a:avLst/>
          </a:prstGeom>
        </p:spPr>
      </p:pic>
      <p:sp>
        <p:nvSpPr>
          <p:cNvPr id="4" name="TextBox 3"/>
          <p:cNvSpPr txBox="1"/>
          <p:nvPr/>
        </p:nvSpPr>
        <p:spPr>
          <a:xfrm>
            <a:off x="10986999" y="455413"/>
            <a:ext cx="1297766" cy="368300"/>
          </a:xfrm>
          <a:prstGeom prst="rect">
            <a:avLst/>
          </a:prstGeom>
          <a:noFill/>
        </p:spPr>
        <p:txBody>
          <a:bodyPr wrap="square" rtlCol="0">
            <a:spAutoFit/>
          </a:bodyPr>
          <a:lstStyle/>
          <a:p>
            <a:r>
              <a:rPr lang="en-IN" dirty="0">
                <a:solidFill>
                  <a:schemeClr val="bg1"/>
                </a:solidFill>
              </a:rPr>
              <a:t>Page: 20</a:t>
            </a:r>
            <a:endParaRPr lang="en-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ADMIN</a:t>
            </a:r>
            <a:endParaRPr lang="en-US"/>
          </a:p>
        </p:txBody>
      </p:sp>
      <p:sp>
        <p:nvSpPr>
          <p:cNvPr id="2" name="TextBox 3"/>
          <p:cNvSpPr txBox="1"/>
          <p:nvPr/>
        </p:nvSpPr>
        <p:spPr>
          <a:xfrm>
            <a:off x="10986999" y="455413"/>
            <a:ext cx="1297766" cy="369332"/>
          </a:xfrm>
          <a:prstGeom prst="rect">
            <a:avLst/>
          </a:prstGeom>
          <a:noFill/>
        </p:spPr>
        <p:txBody>
          <a:bodyPr wrap="square" rtlCol="0">
            <a:spAutoFit/>
          </a:bodyPr>
          <a:lstStyle/>
          <a:p>
            <a:r>
              <a:rPr lang="en-IN" dirty="0">
                <a:solidFill>
                  <a:schemeClr val="bg1"/>
                </a:solidFill>
              </a:rPr>
              <a:t>Page: 12</a:t>
            </a:r>
            <a:endParaRPr lang="en-IN" dirty="0"/>
          </a:p>
        </p:txBody>
      </p:sp>
      <p:sp>
        <p:nvSpPr>
          <p:cNvPr id="3" name="TextBox 3"/>
          <p:cNvSpPr txBox="1"/>
          <p:nvPr/>
        </p:nvSpPr>
        <p:spPr>
          <a:xfrm>
            <a:off x="11113999" y="582413"/>
            <a:ext cx="1297766" cy="368300"/>
          </a:xfrm>
          <a:prstGeom prst="rect">
            <a:avLst/>
          </a:prstGeom>
          <a:noFill/>
        </p:spPr>
        <p:txBody>
          <a:bodyPr wrap="square" rtlCol="0">
            <a:spAutoFit/>
          </a:bodyPr>
          <a:lstStyle/>
          <a:p>
            <a:r>
              <a:rPr lang="en-IN" dirty="0">
                <a:solidFill>
                  <a:schemeClr val="bg2">
                    <a:lumMod val="10000"/>
                  </a:schemeClr>
                </a:solidFill>
              </a:rPr>
              <a:t>Page: 21</a:t>
            </a:r>
            <a:endParaRPr lang="en-IN" dirty="0">
              <a:solidFill>
                <a:schemeClr val="bg2">
                  <a:lumMod val="10000"/>
                </a:schemeClr>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admin"/>
          <p:cNvPicPr>
            <a:picLocks noChangeAspect="1"/>
          </p:cNvPicPr>
          <p:nvPr>
            <p:ph idx="1"/>
          </p:nvPr>
        </p:nvPicPr>
        <p:blipFill>
          <a:blip r:embed="rId1"/>
          <a:srcRect r="792"/>
          <a:stretch>
            <a:fillRect/>
          </a:stretch>
        </p:blipFill>
        <p:spPr>
          <a:xfrm>
            <a:off x="0" y="0"/>
            <a:ext cx="12192635" cy="6858635"/>
          </a:xfrm>
          <a:prstGeom prst="rect">
            <a:avLst/>
          </a:prstGeom>
        </p:spPr>
      </p:pic>
      <p:sp>
        <p:nvSpPr>
          <p:cNvPr id="2" name="TextBox 3"/>
          <p:cNvSpPr txBox="1"/>
          <p:nvPr/>
        </p:nvSpPr>
        <p:spPr>
          <a:xfrm>
            <a:off x="11057255" y="688975"/>
            <a:ext cx="1134110" cy="368300"/>
          </a:xfrm>
          <a:prstGeom prst="rect">
            <a:avLst/>
          </a:prstGeom>
          <a:noFill/>
        </p:spPr>
        <p:txBody>
          <a:bodyPr wrap="square" rtlCol="0">
            <a:spAutoFit/>
          </a:bodyPr>
          <a:lstStyle/>
          <a:p>
            <a:r>
              <a:rPr lang="en-IN" dirty="0">
                <a:solidFill>
                  <a:schemeClr val="bg1"/>
                </a:solidFill>
              </a:rPr>
              <a:t>Page: 22</a:t>
            </a:r>
            <a:endParaRPr lang="en-I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descr="Screenshot (51)"/>
          <p:cNvPicPr>
            <a:picLocks noChangeAspect="1"/>
          </p:cNvPicPr>
          <p:nvPr>
            <p:ph idx="1"/>
          </p:nvPr>
        </p:nvPicPr>
        <p:blipFill>
          <a:blip r:embed="rId1"/>
          <a:srcRect t="7400" r="1345" b="5654"/>
          <a:stretch>
            <a:fillRect/>
          </a:stretch>
        </p:blipFill>
        <p:spPr>
          <a:xfrm>
            <a:off x="-635" y="-635"/>
            <a:ext cx="12193270" cy="6858635"/>
          </a:xfrm>
          <a:prstGeom prst="rect">
            <a:avLst/>
          </a:prstGeom>
        </p:spPr>
      </p:pic>
      <p:sp>
        <p:nvSpPr>
          <p:cNvPr id="5" name="TextBox 3"/>
          <p:cNvSpPr txBox="1"/>
          <p:nvPr/>
        </p:nvSpPr>
        <p:spPr>
          <a:xfrm>
            <a:off x="10824210" y="690245"/>
            <a:ext cx="1600200" cy="368300"/>
          </a:xfrm>
          <a:prstGeom prst="rect">
            <a:avLst/>
          </a:prstGeom>
          <a:noFill/>
        </p:spPr>
        <p:txBody>
          <a:bodyPr wrap="square" rtlCol="0">
            <a:spAutoFit/>
          </a:bodyPr>
          <a:lstStyle/>
          <a:p>
            <a:r>
              <a:rPr lang="en-IN" dirty="0">
                <a:solidFill>
                  <a:schemeClr val="bg1"/>
                </a:solidFill>
              </a:rPr>
              <a:t>Page: 23</a:t>
            </a:r>
            <a:endParaRPr lang="en-I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add princy"/>
          <p:cNvPicPr>
            <a:picLocks noChangeAspect="1"/>
          </p:cNvPicPr>
          <p:nvPr>
            <p:ph idx="1"/>
          </p:nvPr>
        </p:nvPicPr>
        <p:blipFill>
          <a:blip r:embed="rId1"/>
          <a:stretch>
            <a:fillRect/>
          </a:stretch>
        </p:blipFill>
        <p:spPr>
          <a:xfrm>
            <a:off x="0" y="0"/>
            <a:ext cx="12192000" cy="6858635"/>
          </a:xfrm>
          <a:prstGeom prst="rect">
            <a:avLst/>
          </a:prstGeom>
        </p:spPr>
      </p:pic>
      <p:sp>
        <p:nvSpPr>
          <p:cNvPr id="2" name="TextBox 3"/>
          <p:cNvSpPr txBox="1"/>
          <p:nvPr/>
        </p:nvSpPr>
        <p:spPr>
          <a:xfrm>
            <a:off x="10894289" y="567173"/>
            <a:ext cx="1297766" cy="368300"/>
          </a:xfrm>
          <a:prstGeom prst="rect">
            <a:avLst/>
          </a:prstGeom>
          <a:noFill/>
        </p:spPr>
        <p:txBody>
          <a:bodyPr wrap="square" rtlCol="0">
            <a:spAutoFit/>
          </a:bodyPr>
          <a:lstStyle/>
          <a:p>
            <a:r>
              <a:rPr lang="en-IN" dirty="0">
                <a:solidFill>
                  <a:schemeClr val="bg1"/>
                </a:solidFill>
              </a:rPr>
              <a:t>Page: 24</a:t>
            </a:r>
            <a:endParaRPr lang="en-IN"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descr="add hod"/>
          <p:cNvPicPr>
            <a:picLocks noChangeAspect="1"/>
          </p:cNvPicPr>
          <p:nvPr>
            <p:ph idx="1"/>
          </p:nvPr>
        </p:nvPicPr>
        <p:blipFill>
          <a:blip r:embed="rId1"/>
          <a:stretch>
            <a:fillRect/>
          </a:stretch>
        </p:blipFill>
        <p:spPr>
          <a:xfrm>
            <a:off x="0" y="0"/>
            <a:ext cx="12192000" cy="6858635"/>
          </a:xfrm>
          <a:prstGeom prst="rect">
            <a:avLst/>
          </a:prstGeom>
        </p:spPr>
      </p:pic>
      <p:sp>
        <p:nvSpPr>
          <p:cNvPr id="3" name="TextBox 3"/>
          <p:cNvSpPr txBox="1"/>
          <p:nvPr/>
        </p:nvSpPr>
        <p:spPr>
          <a:xfrm>
            <a:off x="10793959" y="546853"/>
            <a:ext cx="1297766" cy="368300"/>
          </a:xfrm>
          <a:prstGeom prst="rect">
            <a:avLst/>
          </a:prstGeom>
          <a:noFill/>
        </p:spPr>
        <p:txBody>
          <a:bodyPr wrap="square" rtlCol="0">
            <a:spAutoFit/>
          </a:bodyPr>
          <a:lstStyle/>
          <a:p>
            <a:r>
              <a:rPr lang="en-IN" dirty="0">
                <a:solidFill>
                  <a:schemeClr val="bg1"/>
                </a:solidFill>
              </a:rPr>
              <a:t>Page: 25</a:t>
            </a:r>
            <a:endParaRPr lang="en-IN"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add fac"/>
          <p:cNvPicPr>
            <a:picLocks noChangeAspect="1"/>
          </p:cNvPicPr>
          <p:nvPr>
            <p:ph idx="1"/>
          </p:nvPr>
        </p:nvPicPr>
        <p:blipFill>
          <a:blip r:embed="rId1"/>
          <a:stretch>
            <a:fillRect/>
          </a:stretch>
        </p:blipFill>
        <p:spPr>
          <a:xfrm>
            <a:off x="0" y="0"/>
            <a:ext cx="12192635" cy="6858635"/>
          </a:xfrm>
          <a:prstGeom prst="rect">
            <a:avLst/>
          </a:prstGeom>
        </p:spPr>
      </p:pic>
      <p:sp>
        <p:nvSpPr>
          <p:cNvPr id="2" name="TextBox 3"/>
          <p:cNvSpPr txBox="1"/>
          <p:nvPr/>
        </p:nvSpPr>
        <p:spPr>
          <a:xfrm>
            <a:off x="10894289" y="546853"/>
            <a:ext cx="1297766" cy="368300"/>
          </a:xfrm>
          <a:prstGeom prst="rect">
            <a:avLst/>
          </a:prstGeom>
          <a:noFill/>
        </p:spPr>
        <p:txBody>
          <a:bodyPr wrap="square" rtlCol="0">
            <a:spAutoFit/>
          </a:bodyPr>
          <a:lstStyle/>
          <a:p>
            <a:r>
              <a:rPr lang="en-IN" dirty="0">
                <a:solidFill>
                  <a:schemeClr val="bg1"/>
                </a:solidFill>
              </a:rPr>
              <a:t>Page: 26</a:t>
            </a:r>
            <a:endParaRPr lang="en-IN"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STUDENT</a:t>
            </a:r>
            <a:endParaRPr lang="en-US"/>
          </a:p>
        </p:txBody>
      </p:sp>
      <p:sp>
        <p:nvSpPr>
          <p:cNvPr id="2" name="TextBox 3"/>
          <p:cNvSpPr txBox="1"/>
          <p:nvPr/>
        </p:nvSpPr>
        <p:spPr>
          <a:xfrm>
            <a:off x="11017479" y="465573"/>
            <a:ext cx="1297766" cy="368300"/>
          </a:xfrm>
          <a:prstGeom prst="rect">
            <a:avLst/>
          </a:prstGeom>
          <a:noFill/>
        </p:spPr>
        <p:txBody>
          <a:bodyPr wrap="square" rtlCol="0">
            <a:spAutoFit/>
          </a:bodyPr>
          <a:lstStyle/>
          <a:p>
            <a:r>
              <a:rPr lang="en-IN" dirty="0">
                <a:solidFill>
                  <a:schemeClr val="bg2">
                    <a:lumMod val="10000"/>
                  </a:schemeClr>
                </a:solidFill>
              </a:rPr>
              <a:t>Page: 27</a:t>
            </a:r>
            <a:endParaRPr lang="en-IN" dirty="0">
              <a:solidFill>
                <a:schemeClr val="bg2">
                  <a:lumMod val="10000"/>
                </a:schemeClr>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stdd"/>
          <p:cNvPicPr>
            <a:picLocks noChangeAspect="1"/>
          </p:cNvPicPr>
          <p:nvPr>
            <p:ph idx="1"/>
          </p:nvPr>
        </p:nvPicPr>
        <p:blipFill>
          <a:blip r:embed="rId1"/>
          <a:srcRect r="868"/>
          <a:stretch>
            <a:fillRect/>
          </a:stretch>
        </p:blipFill>
        <p:spPr>
          <a:xfrm>
            <a:off x="0" y="-635"/>
            <a:ext cx="12191365" cy="6858635"/>
          </a:xfrm>
          <a:prstGeom prst="rect">
            <a:avLst/>
          </a:prstGeom>
        </p:spPr>
      </p:pic>
      <p:sp>
        <p:nvSpPr>
          <p:cNvPr id="2" name="TextBox 3"/>
          <p:cNvSpPr txBox="1"/>
          <p:nvPr/>
        </p:nvSpPr>
        <p:spPr>
          <a:xfrm>
            <a:off x="10964545" y="708660"/>
            <a:ext cx="1085215" cy="368300"/>
          </a:xfrm>
          <a:prstGeom prst="rect">
            <a:avLst/>
          </a:prstGeom>
          <a:noFill/>
        </p:spPr>
        <p:txBody>
          <a:bodyPr wrap="square" rtlCol="0">
            <a:spAutoFit/>
          </a:bodyPr>
          <a:lstStyle/>
          <a:p>
            <a:r>
              <a:rPr lang="en-IN" dirty="0">
                <a:solidFill>
                  <a:schemeClr val="bg1"/>
                </a:solidFill>
              </a:rPr>
              <a:t>Page: 28</a:t>
            </a:r>
            <a:endParaRPr lang="en-IN"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std profile"/>
          <p:cNvPicPr>
            <a:picLocks noChangeAspect="1"/>
          </p:cNvPicPr>
          <p:nvPr>
            <p:ph idx="1"/>
          </p:nvPr>
        </p:nvPicPr>
        <p:blipFill>
          <a:blip r:embed="rId1"/>
          <a:srcRect r="600"/>
          <a:stretch>
            <a:fillRect/>
          </a:stretch>
        </p:blipFill>
        <p:spPr>
          <a:xfrm>
            <a:off x="-635" y="0"/>
            <a:ext cx="12192000" cy="6858635"/>
          </a:xfrm>
          <a:prstGeom prst="rect">
            <a:avLst/>
          </a:prstGeom>
        </p:spPr>
      </p:pic>
      <p:sp>
        <p:nvSpPr>
          <p:cNvPr id="2" name="TextBox 3"/>
          <p:cNvSpPr txBox="1"/>
          <p:nvPr/>
        </p:nvSpPr>
        <p:spPr>
          <a:xfrm>
            <a:off x="10894289" y="729098"/>
            <a:ext cx="1297766" cy="368300"/>
          </a:xfrm>
          <a:prstGeom prst="rect">
            <a:avLst/>
          </a:prstGeom>
          <a:noFill/>
        </p:spPr>
        <p:txBody>
          <a:bodyPr wrap="square" rtlCol="0">
            <a:spAutoFit/>
          </a:bodyPr>
          <a:lstStyle/>
          <a:p>
            <a:r>
              <a:rPr lang="en-IN" dirty="0">
                <a:solidFill>
                  <a:schemeClr val="bg1"/>
                </a:solidFill>
              </a:rPr>
              <a:t>Page: 29</a:t>
            </a: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9" y="284176"/>
            <a:ext cx="9784080" cy="1508760"/>
          </a:xfrm>
        </p:spPr>
        <p:txBody>
          <a:bodyPr/>
          <a:lstStyle/>
          <a:p>
            <a:r>
              <a:rPr lang="en-US" u="sng" dirty="0"/>
              <a:t>relevance</a:t>
            </a:r>
            <a:endParaRPr lang="en-IN" u="sng" dirty="0"/>
          </a:p>
        </p:txBody>
      </p:sp>
      <p:sp>
        <p:nvSpPr>
          <p:cNvPr id="3" name="Content Placeholder 2"/>
          <p:cNvSpPr>
            <a:spLocks noGrp="1"/>
          </p:cNvSpPr>
          <p:nvPr>
            <p:ph idx="1"/>
          </p:nvPr>
        </p:nvSpPr>
        <p:spPr/>
        <p:txBody>
          <a:bodyPr/>
          <a:lstStyle/>
          <a:p>
            <a:r>
              <a:rPr lang="en-US" dirty="0"/>
              <a:t>This system provides a helping hand to students by acknowledging and solving their problems and by maintaining a healthy environment.</a:t>
            </a:r>
            <a:endParaRPr lang="en-US" dirty="0"/>
          </a:p>
          <a:p>
            <a:r>
              <a:rPr lang="en-IN" dirty="0">
                <a:latin typeface="+mj-lt"/>
              </a:rPr>
              <a:t>A student can express his/her grievance verbally but there is a chance that the concerned authority could forget about them. But here we systematically manage each grievance and give out an alert if the concerned authority didn’t make any decision to resolve it.</a:t>
            </a:r>
            <a:endParaRPr lang="en-IN" dirty="0">
              <a:latin typeface="+mj-lt"/>
            </a:endParaRPr>
          </a:p>
          <a:p>
            <a:r>
              <a:rPr lang="en-US" dirty="0">
                <a:latin typeface="+mj-lt"/>
              </a:rPr>
              <a:t>Since it is online, students are more willing to express their concerns more freely.</a:t>
            </a:r>
            <a:endParaRPr lang="en-US" dirty="0">
              <a:latin typeface="+mj-lt"/>
            </a:endParaRPr>
          </a:p>
          <a:p>
            <a:pPr marL="0" indent="0">
              <a:buNone/>
            </a:pPr>
            <a:endParaRPr lang="en-US" b="0" i="0" dirty="0">
              <a:effectLst/>
              <a:latin typeface="+mj-lt"/>
            </a:endParaRPr>
          </a:p>
        </p:txBody>
      </p:sp>
      <p:sp>
        <p:nvSpPr>
          <p:cNvPr id="5" name="TextBox 4"/>
          <p:cNvSpPr txBox="1"/>
          <p:nvPr/>
        </p:nvSpPr>
        <p:spPr>
          <a:xfrm>
            <a:off x="10986999" y="455413"/>
            <a:ext cx="1297766" cy="369332"/>
          </a:xfrm>
          <a:prstGeom prst="rect">
            <a:avLst/>
          </a:prstGeom>
          <a:noFill/>
        </p:spPr>
        <p:txBody>
          <a:bodyPr wrap="square" rtlCol="0">
            <a:spAutoFit/>
          </a:bodyPr>
          <a:lstStyle/>
          <a:p>
            <a:r>
              <a:rPr lang="en-IN" dirty="0">
                <a:solidFill>
                  <a:schemeClr val="bg1"/>
                </a:solidFill>
              </a:rPr>
              <a:t>Page: 3</a:t>
            </a:r>
            <a:endParaRPr lang="en-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compto"/>
          <p:cNvPicPr>
            <a:picLocks noChangeAspect="1"/>
          </p:cNvPicPr>
          <p:nvPr>
            <p:ph idx="1"/>
          </p:nvPr>
        </p:nvPicPr>
        <p:blipFill>
          <a:blip r:embed="rId1"/>
          <a:srcRect r="1085"/>
          <a:stretch>
            <a:fillRect/>
          </a:stretch>
        </p:blipFill>
        <p:spPr>
          <a:xfrm>
            <a:off x="0" y="0"/>
            <a:ext cx="12191365" cy="6858635"/>
          </a:xfrm>
          <a:prstGeom prst="rect">
            <a:avLst/>
          </a:prstGeom>
        </p:spPr>
      </p:pic>
      <p:sp>
        <p:nvSpPr>
          <p:cNvPr id="2" name="TextBox 3"/>
          <p:cNvSpPr txBox="1"/>
          <p:nvPr/>
        </p:nvSpPr>
        <p:spPr>
          <a:xfrm>
            <a:off x="10893654" y="699253"/>
            <a:ext cx="1297766" cy="368300"/>
          </a:xfrm>
          <a:prstGeom prst="rect">
            <a:avLst/>
          </a:prstGeom>
          <a:noFill/>
        </p:spPr>
        <p:txBody>
          <a:bodyPr wrap="square" rtlCol="0">
            <a:spAutoFit/>
          </a:bodyPr>
          <a:lstStyle/>
          <a:p>
            <a:r>
              <a:rPr lang="en-IN" dirty="0">
                <a:solidFill>
                  <a:schemeClr val="bg1"/>
                </a:solidFill>
              </a:rPr>
              <a:t>Page: 30</a:t>
            </a:r>
            <a:endParaRPr lang="en-IN"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descr="addco"/>
          <p:cNvPicPr>
            <a:picLocks noChangeAspect="1"/>
          </p:cNvPicPr>
          <p:nvPr>
            <p:ph idx="1"/>
          </p:nvPr>
        </p:nvPicPr>
        <p:blipFill>
          <a:blip r:embed="rId1"/>
          <a:srcRect r="851"/>
          <a:stretch>
            <a:fillRect/>
          </a:stretch>
        </p:blipFill>
        <p:spPr>
          <a:xfrm>
            <a:off x="-635" y="0"/>
            <a:ext cx="12192635" cy="6857365"/>
          </a:xfrm>
          <a:prstGeom prst="rect">
            <a:avLst/>
          </a:prstGeom>
        </p:spPr>
      </p:pic>
      <p:sp>
        <p:nvSpPr>
          <p:cNvPr id="4" name="TextBox 3"/>
          <p:cNvSpPr txBox="1"/>
          <p:nvPr/>
        </p:nvSpPr>
        <p:spPr>
          <a:xfrm>
            <a:off x="10986999" y="455413"/>
            <a:ext cx="1297766" cy="368300"/>
          </a:xfrm>
          <a:prstGeom prst="rect">
            <a:avLst/>
          </a:prstGeom>
          <a:noFill/>
        </p:spPr>
        <p:txBody>
          <a:bodyPr wrap="square" rtlCol="0">
            <a:spAutoFit/>
          </a:bodyPr>
          <a:lstStyle/>
          <a:p>
            <a:r>
              <a:rPr lang="en-IN" dirty="0">
                <a:solidFill>
                  <a:schemeClr val="bg1"/>
                </a:solidFill>
              </a:rPr>
              <a:t>Page: 31</a:t>
            </a:r>
            <a:endParaRPr lang="en-IN"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descr="comps"/>
          <p:cNvPicPr>
            <a:picLocks noChangeAspect="1"/>
          </p:cNvPicPr>
          <p:nvPr>
            <p:ph idx="1"/>
          </p:nvPr>
        </p:nvPicPr>
        <p:blipFill>
          <a:blip r:embed="rId1"/>
          <a:srcRect r="964"/>
          <a:stretch>
            <a:fillRect/>
          </a:stretch>
        </p:blipFill>
        <p:spPr>
          <a:xfrm>
            <a:off x="-635" y="0"/>
            <a:ext cx="12192000" cy="6858635"/>
          </a:xfrm>
          <a:prstGeom prst="rect">
            <a:avLst/>
          </a:prstGeom>
        </p:spPr>
      </p:pic>
      <p:sp>
        <p:nvSpPr>
          <p:cNvPr id="3" name="TextBox 3"/>
          <p:cNvSpPr txBox="1"/>
          <p:nvPr/>
        </p:nvSpPr>
        <p:spPr>
          <a:xfrm>
            <a:off x="10893654" y="678933"/>
            <a:ext cx="1297766" cy="368300"/>
          </a:xfrm>
          <a:prstGeom prst="rect">
            <a:avLst/>
          </a:prstGeom>
          <a:noFill/>
        </p:spPr>
        <p:txBody>
          <a:bodyPr wrap="square" rtlCol="0">
            <a:spAutoFit/>
          </a:bodyPr>
          <a:lstStyle/>
          <a:p>
            <a:r>
              <a:rPr lang="en-IN" dirty="0">
                <a:solidFill>
                  <a:schemeClr val="bg1"/>
                </a:solidFill>
              </a:rPr>
              <a:t>Page: 32</a:t>
            </a:r>
            <a:endParaRPr lang="en-IN"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descr="ack"/>
          <p:cNvPicPr>
            <a:picLocks noChangeAspect="1"/>
          </p:cNvPicPr>
          <p:nvPr>
            <p:ph idx="1"/>
          </p:nvPr>
        </p:nvPicPr>
        <p:blipFill>
          <a:blip r:embed="rId1"/>
          <a:stretch>
            <a:fillRect/>
          </a:stretch>
        </p:blipFill>
        <p:spPr>
          <a:xfrm>
            <a:off x="0" y="0"/>
            <a:ext cx="12192635" cy="6858635"/>
          </a:xfrm>
          <a:prstGeom prst="rect">
            <a:avLst/>
          </a:prstGeom>
        </p:spPr>
      </p:pic>
      <p:sp>
        <p:nvSpPr>
          <p:cNvPr id="3" name="TextBox 3"/>
          <p:cNvSpPr txBox="1"/>
          <p:nvPr/>
        </p:nvSpPr>
        <p:spPr>
          <a:xfrm>
            <a:off x="10986999" y="709413"/>
            <a:ext cx="1297766" cy="368300"/>
          </a:xfrm>
          <a:prstGeom prst="rect">
            <a:avLst/>
          </a:prstGeom>
          <a:noFill/>
        </p:spPr>
        <p:txBody>
          <a:bodyPr wrap="square" rtlCol="0">
            <a:spAutoFit/>
          </a:bodyPr>
          <a:lstStyle/>
          <a:p>
            <a:r>
              <a:rPr lang="en-IN" dirty="0">
                <a:solidFill>
                  <a:schemeClr val="bg1"/>
                </a:solidFill>
              </a:rPr>
              <a:t>Page: 33</a:t>
            </a:r>
            <a:endParaRPr lang="en-I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FACULTY</a:t>
            </a:r>
            <a:endParaRPr lang="en-US"/>
          </a:p>
        </p:txBody>
      </p:sp>
      <p:sp>
        <p:nvSpPr>
          <p:cNvPr id="2" name="TextBox 3"/>
          <p:cNvSpPr txBox="1"/>
          <p:nvPr/>
        </p:nvSpPr>
        <p:spPr>
          <a:xfrm>
            <a:off x="10986999" y="455413"/>
            <a:ext cx="1297766" cy="368300"/>
          </a:xfrm>
          <a:prstGeom prst="rect">
            <a:avLst/>
          </a:prstGeom>
          <a:noFill/>
        </p:spPr>
        <p:txBody>
          <a:bodyPr wrap="square" rtlCol="0">
            <a:spAutoFit/>
          </a:bodyPr>
          <a:lstStyle/>
          <a:p>
            <a:r>
              <a:rPr lang="en-IN" dirty="0">
                <a:solidFill>
                  <a:schemeClr val="bg2">
                    <a:lumMod val="10000"/>
                  </a:schemeClr>
                </a:solidFill>
              </a:rPr>
              <a:t>Page: 34</a:t>
            </a:r>
            <a:endParaRPr lang="en-IN" dirty="0">
              <a:solidFill>
                <a:schemeClr val="bg2">
                  <a:lumMod val="10000"/>
                </a:schemeClr>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faclo"/>
          <p:cNvPicPr>
            <a:picLocks noChangeAspect="1"/>
          </p:cNvPicPr>
          <p:nvPr>
            <p:ph idx="1"/>
          </p:nvPr>
        </p:nvPicPr>
        <p:blipFill>
          <a:blip r:embed="rId1"/>
          <a:srcRect r="1135"/>
          <a:stretch>
            <a:fillRect/>
          </a:stretch>
        </p:blipFill>
        <p:spPr>
          <a:xfrm>
            <a:off x="0" y="0"/>
            <a:ext cx="12191365" cy="6858000"/>
          </a:xfrm>
          <a:prstGeom prst="rect">
            <a:avLst/>
          </a:prstGeom>
        </p:spPr>
      </p:pic>
      <p:sp>
        <p:nvSpPr>
          <p:cNvPr id="2" name="TextBox 3"/>
          <p:cNvSpPr txBox="1"/>
          <p:nvPr/>
        </p:nvSpPr>
        <p:spPr>
          <a:xfrm>
            <a:off x="10894289" y="648453"/>
            <a:ext cx="1297766" cy="368300"/>
          </a:xfrm>
          <a:prstGeom prst="rect">
            <a:avLst/>
          </a:prstGeom>
          <a:noFill/>
        </p:spPr>
        <p:txBody>
          <a:bodyPr wrap="square" rtlCol="0">
            <a:spAutoFit/>
          </a:bodyPr>
          <a:lstStyle/>
          <a:p>
            <a:r>
              <a:rPr lang="en-IN" dirty="0">
                <a:solidFill>
                  <a:schemeClr val="bg1"/>
                </a:solidFill>
              </a:rPr>
              <a:t>Page: 35</a:t>
            </a:r>
            <a:endParaRPr lang="en-IN"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view com"/>
          <p:cNvPicPr>
            <a:picLocks noChangeAspect="1"/>
          </p:cNvPicPr>
          <p:nvPr>
            <p:ph idx="1"/>
          </p:nvPr>
        </p:nvPicPr>
        <p:blipFill>
          <a:blip r:embed="rId1"/>
          <a:stretch>
            <a:fillRect/>
          </a:stretch>
        </p:blipFill>
        <p:spPr>
          <a:xfrm>
            <a:off x="0" y="0"/>
            <a:ext cx="12191365" cy="6858635"/>
          </a:xfrm>
          <a:prstGeom prst="rect">
            <a:avLst/>
          </a:prstGeom>
        </p:spPr>
      </p:pic>
      <p:sp>
        <p:nvSpPr>
          <p:cNvPr id="2" name="TextBox 3"/>
          <p:cNvSpPr txBox="1"/>
          <p:nvPr/>
        </p:nvSpPr>
        <p:spPr>
          <a:xfrm>
            <a:off x="10894289" y="699253"/>
            <a:ext cx="1297766" cy="368300"/>
          </a:xfrm>
          <a:prstGeom prst="rect">
            <a:avLst/>
          </a:prstGeom>
          <a:noFill/>
        </p:spPr>
        <p:txBody>
          <a:bodyPr wrap="square" rtlCol="0">
            <a:spAutoFit/>
          </a:bodyPr>
          <a:lstStyle/>
          <a:p>
            <a:r>
              <a:rPr lang="en-IN" dirty="0">
                <a:solidFill>
                  <a:schemeClr val="bg1"/>
                </a:solidFill>
              </a:rPr>
              <a:t>Page: 36</a:t>
            </a:r>
            <a:endParaRPr lang="en-IN"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descr="ackk"/>
          <p:cNvPicPr>
            <a:picLocks noChangeAspect="1"/>
          </p:cNvPicPr>
          <p:nvPr>
            <p:ph idx="1"/>
          </p:nvPr>
        </p:nvPicPr>
        <p:blipFill>
          <a:blip r:embed="rId1"/>
          <a:srcRect r="844"/>
          <a:stretch>
            <a:fillRect/>
          </a:stretch>
        </p:blipFill>
        <p:spPr>
          <a:xfrm>
            <a:off x="0" y="0"/>
            <a:ext cx="12192635" cy="6858635"/>
          </a:xfrm>
          <a:prstGeom prst="rect">
            <a:avLst/>
          </a:prstGeom>
        </p:spPr>
      </p:pic>
      <p:sp>
        <p:nvSpPr>
          <p:cNvPr id="3" name="TextBox 3"/>
          <p:cNvSpPr txBox="1"/>
          <p:nvPr/>
        </p:nvSpPr>
        <p:spPr>
          <a:xfrm>
            <a:off x="10986999" y="455413"/>
            <a:ext cx="1297766" cy="368300"/>
          </a:xfrm>
          <a:prstGeom prst="rect">
            <a:avLst/>
          </a:prstGeom>
          <a:noFill/>
        </p:spPr>
        <p:txBody>
          <a:bodyPr wrap="square" rtlCol="0">
            <a:spAutoFit/>
          </a:bodyPr>
          <a:lstStyle/>
          <a:p>
            <a:r>
              <a:rPr lang="en-IN" dirty="0">
                <a:solidFill>
                  <a:schemeClr val="bg1"/>
                </a:solidFill>
              </a:rPr>
              <a:t>Page: 37</a:t>
            </a:r>
            <a:endParaRPr lang="en-IN"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descr="hodd"/>
          <p:cNvPicPr>
            <a:picLocks noChangeAspect="1"/>
          </p:cNvPicPr>
          <p:nvPr>
            <p:ph idx="1"/>
          </p:nvPr>
        </p:nvPicPr>
        <p:blipFill>
          <a:blip r:embed="rId1"/>
          <a:srcRect r="723"/>
          <a:stretch>
            <a:fillRect/>
          </a:stretch>
        </p:blipFill>
        <p:spPr>
          <a:xfrm>
            <a:off x="-635" y="0"/>
            <a:ext cx="12192635" cy="6858635"/>
          </a:xfrm>
          <a:prstGeom prst="rect">
            <a:avLst/>
          </a:prstGeom>
        </p:spPr>
      </p:pic>
      <p:sp>
        <p:nvSpPr>
          <p:cNvPr id="3" name="TextBox 3"/>
          <p:cNvSpPr txBox="1"/>
          <p:nvPr/>
        </p:nvSpPr>
        <p:spPr>
          <a:xfrm>
            <a:off x="10986999" y="617973"/>
            <a:ext cx="1297766" cy="368300"/>
          </a:xfrm>
          <a:prstGeom prst="rect">
            <a:avLst/>
          </a:prstGeom>
          <a:noFill/>
        </p:spPr>
        <p:txBody>
          <a:bodyPr wrap="square" rtlCol="0">
            <a:spAutoFit/>
          </a:bodyPr>
          <a:lstStyle/>
          <a:p>
            <a:r>
              <a:rPr lang="en-IN" dirty="0">
                <a:solidFill>
                  <a:schemeClr val="bg1"/>
                </a:solidFill>
              </a:rPr>
              <a:t>Page: 38</a:t>
            </a:r>
            <a:endParaRPr lang="en-IN"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descr="tutorpro"/>
          <p:cNvPicPr>
            <a:picLocks noChangeAspect="1"/>
          </p:cNvPicPr>
          <p:nvPr>
            <p:ph idx="1"/>
          </p:nvPr>
        </p:nvPicPr>
        <p:blipFill>
          <a:blip r:embed="rId1"/>
          <a:stretch>
            <a:fillRect/>
          </a:stretch>
        </p:blipFill>
        <p:spPr>
          <a:xfrm>
            <a:off x="0" y="0"/>
            <a:ext cx="12192635" cy="6858635"/>
          </a:xfrm>
          <a:prstGeom prst="rect">
            <a:avLst/>
          </a:prstGeom>
        </p:spPr>
      </p:pic>
      <p:sp>
        <p:nvSpPr>
          <p:cNvPr id="3" name="TextBox 3"/>
          <p:cNvSpPr txBox="1"/>
          <p:nvPr/>
        </p:nvSpPr>
        <p:spPr>
          <a:xfrm>
            <a:off x="10894924" y="729098"/>
            <a:ext cx="1297766" cy="368300"/>
          </a:xfrm>
          <a:prstGeom prst="rect">
            <a:avLst/>
          </a:prstGeom>
          <a:noFill/>
        </p:spPr>
        <p:txBody>
          <a:bodyPr wrap="square" rtlCol="0">
            <a:spAutoFit/>
          </a:bodyPr>
          <a:lstStyle/>
          <a:p>
            <a:r>
              <a:rPr lang="en-IN" dirty="0">
                <a:solidFill>
                  <a:schemeClr val="bg1"/>
                </a:solidFill>
              </a:rPr>
              <a:t>Page: 39</a:t>
            </a: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Existing system</a:t>
            </a:r>
            <a:endParaRPr lang="en-IN" dirty="0"/>
          </a:p>
        </p:txBody>
      </p:sp>
      <p:sp>
        <p:nvSpPr>
          <p:cNvPr id="4" name="TextBox 3"/>
          <p:cNvSpPr txBox="1"/>
          <p:nvPr/>
        </p:nvSpPr>
        <p:spPr>
          <a:xfrm>
            <a:off x="10977060" y="455413"/>
            <a:ext cx="1297766" cy="369332"/>
          </a:xfrm>
          <a:prstGeom prst="rect">
            <a:avLst/>
          </a:prstGeom>
          <a:noFill/>
        </p:spPr>
        <p:txBody>
          <a:bodyPr wrap="square" rtlCol="0">
            <a:spAutoFit/>
          </a:bodyPr>
          <a:lstStyle/>
          <a:p>
            <a:r>
              <a:rPr lang="en-IN" dirty="0"/>
              <a:t>Page: 4</a:t>
            </a:r>
            <a:r>
              <a:rPr lang="en-IN" dirty="0">
                <a:solidFill>
                  <a:schemeClr val="bg1"/>
                </a:solidFill>
              </a:rPr>
              <a:t>: 2</a:t>
            </a:r>
            <a:endParaRPr lang="en-I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HOD</a:t>
            </a:r>
            <a:endParaRPr lang="en-US"/>
          </a:p>
        </p:txBody>
      </p:sp>
      <p:sp>
        <p:nvSpPr>
          <p:cNvPr id="2" name="TextBox 3"/>
          <p:cNvSpPr txBox="1"/>
          <p:nvPr/>
        </p:nvSpPr>
        <p:spPr>
          <a:xfrm>
            <a:off x="10986999" y="455413"/>
            <a:ext cx="1297766" cy="368300"/>
          </a:xfrm>
          <a:prstGeom prst="rect">
            <a:avLst/>
          </a:prstGeom>
          <a:noFill/>
        </p:spPr>
        <p:txBody>
          <a:bodyPr wrap="square" rtlCol="0">
            <a:spAutoFit/>
          </a:bodyPr>
          <a:lstStyle/>
          <a:p>
            <a:r>
              <a:rPr lang="en-IN" dirty="0">
                <a:solidFill>
                  <a:schemeClr val="bg2">
                    <a:lumMod val="10000"/>
                  </a:schemeClr>
                </a:solidFill>
              </a:rPr>
              <a:t>Page: 40</a:t>
            </a:r>
            <a:endParaRPr lang="en-IN" dirty="0">
              <a:solidFill>
                <a:schemeClr val="bg2">
                  <a:lumMod val="10000"/>
                </a:schemeClr>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6" name="Content Placeholder 5" descr="hodpage"/>
          <p:cNvPicPr>
            <a:picLocks noChangeAspect="1"/>
          </p:cNvPicPr>
          <p:nvPr>
            <p:ph idx="1"/>
          </p:nvPr>
        </p:nvPicPr>
        <p:blipFill>
          <a:blip r:embed="rId1"/>
          <a:stretch>
            <a:fillRect/>
          </a:stretch>
        </p:blipFill>
        <p:spPr>
          <a:xfrm>
            <a:off x="0" y="0"/>
            <a:ext cx="12192635" cy="6858635"/>
          </a:xfrm>
          <a:prstGeom prst="rect">
            <a:avLst/>
          </a:prstGeom>
        </p:spPr>
      </p:pic>
      <p:sp>
        <p:nvSpPr>
          <p:cNvPr id="4" name="TextBox 3"/>
          <p:cNvSpPr txBox="1"/>
          <p:nvPr/>
        </p:nvSpPr>
        <p:spPr>
          <a:xfrm>
            <a:off x="10894289" y="678933"/>
            <a:ext cx="1297766" cy="368300"/>
          </a:xfrm>
          <a:prstGeom prst="rect">
            <a:avLst/>
          </a:prstGeom>
          <a:noFill/>
        </p:spPr>
        <p:txBody>
          <a:bodyPr wrap="square" rtlCol="0">
            <a:spAutoFit/>
          </a:bodyPr>
          <a:lstStyle/>
          <a:p>
            <a:r>
              <a:rPr lang="en-IN" dirty="0">
                <a:solidFill>
                  <a:schemeClr val="bg1"/>
                </a:solidFill>
              </a:rPr>
              <a:t>Page: 41</a:t>
            </a:r>
            <a:endParaRPr lang="en-IN"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descr="hodass"/>
          <p:cNvPicPr>
            <a:picLocks noChangeAspect="1"/>
          </p:cNvPicPr>
          <p:nvPr>
            <p:ph idx="1"/>
          </p:nvPr>
        </p:nvPicPr>
        <p:blipFill>
          <a:blip r:embed="rId1"/>
          <a:srcRect r="723"/>
          <a:stretch>
            <a:fillRect/>
          </a:stretch>
        </p:blipFill>
        <p:spPr>
          <a:xfrm>
            <a:off x="-635" y="0"/>
            <a:ext cx="12192635" cy="6858635"/>
          </a:xfrm>
          <a:prstGeom prst="rect">
            <a:avLst/>
          </a:prstGeom>
        </p:spPr>
      </p:pic>
      <p:sp>
        <p:nvSpPr>
          <p:cNvPr id="3" name="TextBox 3"/>
          <p:cNvSpPr txBox="1"/>
          <p:nvPr/>
        </p:nvSpPr>
        <p:spPr>
          <a:xfrm>
            <a:off x="10894289" y="739258"/>
            <a:ext cx="1297766" cy="368300"/>
          </a:xfrm>
          <a:prstGeom prst="rect">
            <a:avLst/>
          </a:prstGeom>
          <a:noFill/>
        </p:spPr>
        <p:txBody>
          <a:bodyPr wrap="square" rtlCol="0">
            <a:spAutoFit/>
          </a:bodyPr>
          <a:lstStyle/>
          <a:p>
            <a:r>
              <a:rPr lang="en-IN" dirty="0">
                <a:solidFill>
                  <a:schemeClr val="bg1"/>
                </a:solidFill>
              </a:rPr>
              <a:t>Page: 42</a:t>
            </a:r>
            <a:endParaRPr lang="en-IN"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PRINCIPAL</a:t>
            </a:r>
            <a:endParaRPr lang="en-US"/>
          </a:p>
        </p:txBody>
      </p:sp>
      <p:sp>
        <p:nvSpPr>
          <p:cNvPr id="2" name="TextBox 3"/>
          <p:cNvSpPr txBox="1"/>
          <p:nvPr/>
        </p:nvSpPr>
        <p:spPr>
          <a:xfrm>
            <a:off x="10976839" y="455413"/>
            <a:ext cx="1297766" cy="368300"/>
          </a:xfrm>
          <a:prstGeom prst="rect">
            <a:avLst/>
          </a:prstGeom>
          <a:noFill/>
        </p:spPr>
        <p:txBody>
          <a:bodyPr wrap="square" rtlCol="0">
            <a:spAutoFit/>
          </a:bodyPr>
          <a:lstStyle/>
          <a:p>
            <a:r>
              <a:rPr lang="en-IN" dirty="0">
                <a:solidFill>
                  <a:schemeClr val="bg2">
                    <a:lumMod val="10000"/>
                  </a:schemeClr>
                </a:solidFill>
              </a:rPr>
              <a:t>Page: 43</a:t>
            </a:r>
            <a:endParaRPr lang="en-IN" dirty="0">
              <a:solidFill>
                <a:schemeClr val="bg2">
                  <a:lumMod val="10000"/>
                </a:schemeClr>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descr="princyack"/>
          <p:cNvPicPr>
            <a:picLocks noChangeAspect="1"/>
          </p:cNvPicPr>
          <p:nvPr>
            <p:ph idx="1"/>
          </p:nvPr>
        </p:nvPicPr>
        <p:blipFill>
          <a:blip r:embed="rId1"/>
          <a:stretch>
            <a:fillRect/>
          </a:stretch>
        </p:blipFill>
        <p:spPr>
          <a:xfrm>
            <a:off x="0" y="0"/>
            <a:ext cx="12192635" cy="6858635"/>
          </a:xfrm>
          <a:prstGeom prst="rect">
            <a:avLst/>
          </a:prstGeom>
        </p:spPr>
      </p:pic>
      <p:sp>
        <p:nvSpPr>
          <p:cNvPr id="3" name="TextBox 3"/>
          <p:cNvSpPr txBox="1"/>
          <p:nvPr/>
        </p:nvSpPr>
        <p:spPr>
          <a:xfrm>
            <a:off x="10894924" y="658613"/>
            <a:ext cx="1297766" cy="368300"/>
          </a:xfrm>
          <a:prstGeom prst="rect">
            <a:avLst/>
          </a:prstGeom>
          <a:noFill/>
        </p:spPr>
        <p:txBody>
          <a:bodyPr wrap="square" rtlCol="0">
            <a:spAutoFit/>
          </a:bodyPr>
          <a:lstStyle/>
          <a:p>
            <a:r>
              <a:rPr lang="en-IN" dirty="0">
                <a:solidFill>
                  <a:schemeClr val="bg1"/>
                </a:solidFill>
              </a:rPr>
              <a:t>Page: 44</a:t>
            </a:r>
            <a:endParaRPr lang="en-IN"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descr="princypro"/>
          <p:cNvPicPr>
            <a:picLocks noChangeAspect="1"/>
          </p:cNvPicPr>
          <p:nvPr>
            <p:ph idx="1"/>
          </p:nvPr>
        </p:nvPicPr>
        <p:blipFill>
          <a:blip r:embed="rId1"/>
          <a:srcRect r="723"/>
          <a:stretch>
            <a:fillRect/>
          </a:stretch>
        </p:blipFill>
        <p:spPr>
          <a:xfrm>
            <a:off x="635" y="-635"/>
            <a:ext cx="12190730" cy="6858635"/>
          </a:xfrm>
          <a:prstGeom prst="rect">
            <a:avLst/>
          </a:prstGeom>
        </p:spPr>
      </p:pic>
      <p:sp>
        <p:nvSpPr>
          <p:cNvPr id="3" name="TextBox 3"/>
          <p:cNvSpPr txBox="1"/>
          <p:nvPr/>
        </p:nvSpPr>
        <p:spPr>
          <a:xfrm>
            <a:off x="10894289" y="759578"/>
            <a:ext cx="1297766" cy="368300"/>
          </a:xfrm>
          <a:prstGeom prst="rect">
            <a:avLst/>
          </a:prstGeom>
          <a:noFill/>
        </p:spPr>
        <p:txBody>
          <a:bodyPr wrap="square" rtlCol="0">
            <a:spAutoFit/>
          </a:bodyPr>
          <a:lstStyle/>
          <a:p>
            <a:r>
              <a:rPr lang="en-IN" dirty="0">
                <a:solidFill>
                  <a:schemeClr val="bg1"/>
                </a:solidFill>
              </a:rPr>
              <a:t>Page: 45</a:t>
            </a:r>
            <a:endParaRPr lang="en-IN"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DATABASE</a:t>
            </a:r>
            <a:endParaRPr lang="en-US"/>
          </a:p>
        </p:txBody>
      </p:sp>
      <p:sp>
        <p:nvSpPr>
          <p:cNvPr id="5" name="Text Placeholder 4"/>
          <p:cNvSpPr>
            <a:spLocks noGrp="1"/>
          </p:cNvSpPr>
          <p:nvPr>
            <p:ph type="body" idx="1"/>
          </p:nvPr>
        </p:nvSpPr>
        <p:spPr/>
        <p:txBody>
          <a:bodyPr/>
          <a:p>
            <a:r>
              <a:rPr lang="en-US" sz="6000"/>
              <a:t>SCREENSHOTS</a:t>
            </a:r>
            <a:endParaRPr lang="en-US" sz="6000"/>
          </a:p>
        </p:txBody>
      </p:sp>
      <p:sp>
        <p:nvSpPr>
          <p:cNvPr id="2" name="TextBox 3"/>
          <p:cNvSpPr txBox="1"/>
          <p:nvPr/>
        </p:nvSpPr>
        <p:spPr>
          <a:xfrm>
            <a:off x="10986999" y="455413"/>
            <a:ext cx="1297766" cy="368300"/>
          </a:xfrm>
          <a:prstGeom prst="rect">
            <a:avLst/>
          </a:prstGeom>
          <a:noFill/>
        </p:spPr>
        <p:txBody>
          <a:bodyPr wrap="square" rtlCol="0">
            <a:spAutoFit/>
          </a:bodyPr>
          <a:lstStyle/>
          <a:p>
            <a:r>
              <a:rPr lang="en-IN" dirty="0">
                <a:solidFill>
                  <a:schemeClr val="bg2">
                    <a:lumMod val="10000"/>
                  </a:schemeClr>
                </a:solidFill>
              </a:rPr>
              <a:t>Page: 46</a:t>
            </a:r>
            <a:endParaRPr lang="en-IN" dirty="0">
              <a:solidFill>
                <a:schemeClr val="bg2">
                  <a:lumMod val="10000"/>
                </a:schemeClr>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endParaRPr lang="en-US"/>
          </a:p>
        </p:txBody>
      </p:sp>
      <p:pic>
        <p:nvPicPr>
          <p:cNvPr id="9" name="Content Placeholder 8" descr="D STD ACK"/>
          <p:cNvPicPr>
            <a:picLocks noChangeAspect="1"/>
          </p:cNvPicPr>
          <p:nvPr>
            <p:ph idx="1"/>
          </p:nvPr>
        </p:nvPicPr>
        <p:blipFill>
          <a:blip r:embed="rId1"/>
          <a:stretch>
            <a:fillRect/>
          </a:stretch>
        </p:blipFill>
        <p:spPr>
          <a:xfrm>
            <a:off x="-635" y="0"/>
            <a:ext cx="12192000" cy="6858635"/>
          </a:xfrm>
          <a:prstGeom prst="rect">
            <a:avLst/>
          </a:prstGeom>
        </p:spPr>
      </p:pic>
      <p:sp>
        <p:nvSpPr>
          <p:cNvPr id="4" name="TextBox 3"/>
          <p:cNvSpPr txBox="1"/>
          <p:nvPr/>
        </p:nvSpPr>
        <p:spPr>
          <a:xfrm>
            <a:off x="10986999" y="455413"/>
            <a:ext cx="1297766" cy="368300"/>
          </a:xfrm>
          <a:prstGeom prst="rect">
            <a:avLst/>
          </a:prstGeom>
          <a:noFill/>
        </p:spPr>
        <p:txBody>
          <a:bodyPr wrap="square" rtlCol="0">
            <a:spAutoFit/>
          </a:bodyPr>
          <a:lstStyle/>
          <a:p>
            <a:r>
              <a:rPr lang="en-IN" dirty="0">
                <a:solidFill>
                  <a:schemeClr val="bg1"/>
                </a:solidFill>
              </a:rPr>
              <a:t>Page: 47</a:t>
            </a:r>
            <a:endParaRPr lang="en-IN"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descr="D STD DEP"/>
          <p:cNvPicPr>
            <a:picLocks noChangeAspect="1"/>
          </p:cNvPicPr>
          <p:nvPr>
            <p:ph idx="1"/>
          </p:nvPr>
        </p:nvPicPr>
        <p:blipFill>
          <a:blip r:embed="rId1"/>
          <a:stretch>
            <a:fillRect/>
          </a:stretch>
        </p:blipFill>
        <p:spPr>
          <a:xfrm>
            <a:off x="0" y="0"/>
            <a:ext cx="12192635" cy="6858635"/>
          </a:xfrm>
          <a:prstGeom prst="rect">
            <a:avLst/>
          </a:prstGeom>
        </p:spPr>
      </p:pic>
      <p:sp>
        <p:nvSpPr>
          <p:cNvPr id="3" name="TextBox 3"/>
          <p:cNvSpPr txBox="1"/>
          <p:nvPr/>
        </p:nvSpPr>
        <p:spPr>
          <a:xfrm>
            <a:off x="10986999" y="455413"/>
            <a:ext cx="1297766" cy="368300"/>
          </a:xfrm>
          <a:prstGeom prst="rect">
            <a:avLst/>
          </a:prstGeom>
          <a:noFill/>
        </p:spPr>
        <p:txBody>
          <a:bodyPr wrap="square" rtlCol="0">
            <a:spAutoFit/>
          </a:bodyPr>
          <a:lstStyle/>
          <a:p>
            <a:r>
              <a:rPr lang="en-IN" dirty="0">
                <a:solidFill>
                  <a:schemeClr val="bg1"/>
                </a:solidFill>
              </a:rPr>
              <a:t>Page: 48</a:t>
            </a:r>
            <a:endParaRPr lang="en-IN"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descr="d std hod"/>
          <p:cNvPicPr>
            <a:picLocks noChangeAspect="1"/>
          </p:cNvPicPr>
          <p:nvPr>
            <p:ph idx="1"/>
          </p:nvPr>
        </p:nvPicPr>
        <p:blipFill>
          <a:blip r:embed="rId1"/>
          <a:stretch>
            <a:fillRect/>
          </a:stretch>
        </p:blipFill>
        <p:spPr>
          <a:xfrm>
            <a:off x="0" y="0"/>
            <a:ext cx="12192635" cy="6858635"/>
          </a:xfrm>
          <a:prstGeom prst="rect">
            <a:avLst/>
          </a:prstGeom>
        </p:spPr>
      </p:pic>
      <p:sp>
        <p:nvSpPr>
          <p:cNvPr id="3" name="TextBox 3"/>
          <p:cNvSpPr txBox="1"/>
          <p:nvPr/>
        </p:nvSpPr>
        <p:spPr>
          <a:xfrm>
            <a:off x="10986999" y="455413"/>
            <a:ext cx="1297766" cy="368300"/>
          </a:xfrm>
          <a:prstGeom prst="rect">
            <a:avLst/>
          </a:prstGeom>
          <a:noFill/>
        </p:spPr>
        <p:txBody>
          <a:bodyPr wrap="square" rtlCol="0">
            <a:spAutoFit/>
          </a:bodyPr>
          <a:lstStyle/>
          <a:p>
            <a:r>
              <a:rPr lang="en-IN" dirty="0">
                <a:solidFill>
                  <a:schemeClr val="bg1"/>
                </a:solidFill>
              </a:rPr>
              <a:t>Page: 49</a:t>
            </a: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Submitting complaints manually</a:t>
            </a:r>
            <a:endParaRPr lang="en-IN" dirty="0"/>
          </a:p>
        </p:txBody>
      </p:sp>
      <p:sp>
        <p:nvSpPr>
          <p:cNvPr id="3" name="Content Placeholder 2"/>
          <p:cNvSpPr>
            <a:spLocks noGrp="1"/>
          </p:cNvSpPr>
          <p:nvPr>
            <p:ph idx="1"/>
          </p:nvPr>
        </p:nvSpPr>
        <p:spPr/>
        <p:txBody>
          <a:bodyPr/>
          <a:lstStyle/>
          <a:p>
            <a:r>
              <a:rPr lang="en-US" dirty="0"/>
              <a:t>Here grievances are submitted completely in a manual way since sending grievances from the lower level to the critical level requires a manual process.</a:t>
            </a:r>
            <a:endParaRPr lang="en-US" dirty="0"/>
          </a:p>
          <a:p>
            <a:r>
              <a:rPr lang="en-US" dirty="0"/>
              <a:t>For submitting a grievance one should visit the related department and register their grievance in the respective grievance register, which is monitored by the respective Department head.</a:t>
            </a:r>
            <a:endParaRPr lang="en-US" dirty="0"/>
          </a:p>
          <a:p>
            <a:r>
              <a:rPr lang="en-US" dirty="0"/>
              <a:t>Or, one should visit the respective authority and convey their grievance personally.</a:t>
            </a:r>
            <a:endParaRPr lang="en-US" dirty="0"/>
          </a:p>
          <a:p>
            <a:endParaRPr lang="en-US" dirty="0"/>
          </a:p>
          <a:p>
            <a:endParaRPr lang="en-IN" dirty="0"/>
          </a:p>
        </p:txBody>
      </p:sp>
      <p:sp>
        <p:nvSpPr>
          <p:cNvPr id="4" name="TextBox 3"/>
          <p:cNvSpPr txBox="1"/>
          <p:nvPr/>
        </p:nvSpPr>
        <p:spPr>
          <a:xfrm>
            <a:off x="10986999" y="455413"/>
            <a:ext cx="1297766" cy="369332"/>
          </a:xfrm>
          <a:prstGeom prst="rect">
            <a:avLst/>
          </a:prstGeom>
          <a:noFill/>
        </p:spPr>
        <p:txBody>
          <a:bodyPr wrap="square" rtlCol="0">
            <a:spAutoFit/>
          </a:bodyPr>
          <a:lstStyle/>
          <a:p>
            <a:r>
              <a:rPr lang="en-IN" dirty="0">
                <a:solidFill>
                  <a:schemeClr val="bg1"/>
                </a:solidFill>
              </a:rPr>
              <a:t>Page: 5</a:t>
            </a:r>
            <a:endParaRPr lang="en-IN"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descr="d std pcomp"/>
          <p:cNvPicPr>
            <a:picLocks noChangeAspect="1"/>
          </p:cNvPicPr>
          <p:nvPr>
            <p:ph idx="1"/>
          </p:nvPr>
        </p:nvPicPr>
        <p:blipFill>
          <a:blip r:embed="rId1"/>
          <a:stretch>
            <a:fillRect/>
          </a:stretch>
        </p:blipFill>
        <p:spPr>
          <a:xfrm>
            <a:off x="0" y="0"/>
            <a:ext cx="12192635" cy="6858635"/>
          </a:xfrm>
          <a:prstGeom prst="rect">
            <a:avLst/>
          </a:prstGeom>
        </p:spPr>
      </p:pic>
      <p:sp>
        <p:nvSpPr>
          <p:cNvPr id="3" name="TextBox 3"/>
          <p:cNvSpPr txBox="1"/>
          <p:nvPr/>
        </p:nvSpPr>
        <p:spPr>
          <a:xfrm>
            <a:off x="10986999" y="455413"/>
            <a:ext cx="1297766" cy="368300"/>
          </a:xfrm>
          <a:prstGeom prst="rect">
            <a:avLst/>
          </a:prstGeom>
          <a:noFill/>
        </p:spPr>
        <p:txBody>
          <a:bodyPr wrap="square" rtlCol="0">
            <a:spAutoFit/>
          </a:bodyPr>
          <a:lstStyle/>
          <a:p>
            <a:r>
              <a:rPr lang="en-IN" dirty="0">
                <a:solidFill>
                  <a:schemeClr val="bg1"/>
                </a:solidFill>
              </a:rPr>
              <a:t>Page: 50</a:t>
            </a:r>
            <a:endParaRPr lang="en-IN"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descr="d std prin"/>
          <p:cNvPicPr>
            <a:picLocks noChangeAspect="1"/>
          </p:cNvPicPr>
          <p:nvPr>
            <p:ph idx="1"/>
          </p:nvPr>
        </p:nvPicPr>
        <p:blipFill>
          <a:blip r:embed="rId1"/>
          <a:stretch>
            <a:fillRect/>
          </a:stretch>
        </p:blipFill>
        <p:spPr>
          <a:xfrm>
            <a:off x="0" y="0"/>
            <a:ext cx="12192635" cy="6858635"/>
          </a:xfrm>
          <a:prstGeom prst="rect">
            <a:avLst/>
          </a:prstGeom>
        </p:spPr>
      </p:pic>
      <p:sp>
        <p:nvSpPr>
          <p:cNvPr id="3" name="TextBox 3"/>
          <p:cNvSpPr txBox="1"/>
          <p:nvPr/>
        </p:nvSpPr>
        <p:spPr>
          <a:xfrm>
            <a:off x="10986999" y="455413"/>
            <a:ext cx="1297766" cy="368300"/>
          </a:xfrm>
          <a:prstGeom prst="rect">
            <a:avLst/>
          </a:prstGeom>
          <a:noFill/>
        </p:spPr>
        <p:txBody>
          <a:bodyPr wrap="square" rtlCol="0">
            <a:spAutoFit/>
          </a:bodyPr>
          <a:lstStyle/>
          <a:p>
            <a:r>
              <a:rPr lang="en-IN" dirty="0">
                <a:solidFill>
                  <a:schemeClr val="bg1"/>
                </a:solidFill>
              </a:rPr>
              <a:t>Page: 51</a:t>
            </a:r>
            <a:endParaRPr lang="en-IN"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descr="d std staffcom"/>
          <p:cNvPicPr>
            <a:picLocks noChangeAspect="1"/>
          </p:cNvPicPr>
          <p:nvPr>
            <p:ph idx="1"/>
          </p:nvPr>
        </p:nvPicPr>
        <p:blipFill>
          <a:blip r:embed="rId1"/>
          <a:stretch>
            <a:fillRect/>
          </a:stretch>
        </p:blipFill>
        <p:spPr>
          <a:xfrm>
            <a:off x="0" y="0"/>
            <a:ext cx="12192635" cy="6858635"/>
          </a:xfrm>
          <a:prstGeom prst="rect">
            <a:avLst/>
          </a:prstGeom>
        </p:spPr>
      </p:pic>
      <p:sp>
        <p:nvSpPr>
          <p:cNvPr id="3" name="TextBox 3"/>
          <p:cNvSpPr txBox="1"/>
          <p:nvPr/>
        </p:nvSpPr>
        <p:spPr>
          <a:xfrm>
            <a:off x="10986999" y="455413"/>
            <a:ext cx="1297766" cy="368300"/>
          </a:xfrm>
          <a:prstGeom prst="rect">
            <a:avLst/>
          </a:prstGeom>
          <a:noFill/>
        </p:spPr>
        <p:txBody>
          <a:bodyPr wrap="square" rtlCol="0">
            <a:spAutoFit/>
          </a:bodyPr>
          <a:lstStyle/>
          <a:p>
            <a:r>
              <a:rPr lang="en-IN" dirty="0">
                <a:solidFill>
                  <a:schemeClr val="bg1"/>
                </a:solidFill>
              </a:rPr>
              <a:t>Page: 52</a:t>
            </a:r>
            <a:endParaRPr lang="en-IN"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descr="D STD STD COMPS"/>
          <p:cNvPicPr>
            <a:picLocks noChangeAspect="1"/>
          </p:cNvPicPr>
          <p:nvPr>
            <p:ph idx="1"/>
          </p:nvPr>
        </p:nvPicPr>
        <p:blipFill>
          <a:blip r:embed="rId1"/>
          <a:stretch>
            <a:fillRect/>
          </a:stretch>
        </p:blipFill>
        <p:spPr>
          <a:xfrm>
            <a:off x="0" y="0"/>
            <a:ext cx="12191365" cy="6858635"/>
          </a:xfrm>
          <a:prstGeom prst="rect">
            <a:avLst/>
          </a:prstGeom>
        </p:spPr>
      </p:pic>
      <p:sp>
        <p:nvSpPr>
          <p:cNvPr id="3" name="TextBox 3"/>
          <p:cNvSpPr txBox="1"/>
          <p:nvPr/>
        </p:nvSpPr>
        <p:spPr>
          <a:xfrm>
            <a:off x="10986999" y="455413"/>
            <a:ext cx="1297766" cy="368300"/>
          </a:xfrm>
          <a:prstGeom prst="rect">
            <a:avLst/>
          </a:prstGeom>
          <a:noFill/>
        </p:spPr>
        <p:txBody>
          <a:bodyPr wrap="square" rtlCol="0">
            <a:spAutoFit/>
          </a:bodyPr>
          <a:lstStyle/>
          <a:p>
            <a:r>
              <a:rPr lang="en-IN" dirty="0">
                <a:solidFill>
                  <a:schemeClr val="bg1"/>
                </a:solidFill>
              </a:rPr>
              <a:t>Page: 53</a:t>
            </a:r>
            <a:endParaRPr lang="en-IN"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descr="d std students"/>
          <p:cNvPicPr>
            <a:picLocks noChangeAspect="1"/>
          </p:cNvPicPr>
          <p:nvPr>
            <p:ph idx="1"/>
          </p:nvPr>
        </p:nvPicPr>
        <p:blipFill>
          <a:blip r:embed="rId1"/>
          <a:stretch>
            <a:fillRect/>
          </a:stretch>
        </p:blipFill>
        <p:spPr>
          <a:xfrm>
            <a:off x="0" y="0"/>
            <a:ext cx="12191365" cy="6858635"/>
          </a:xfrm>
          <a:prstGeom prst="rect">
            <a:avLst/>
          </a:prstGeom>
        </p:spPr>
      </p:pic>
      <p:sp>
        <p:nvSpPr>
          <p:cNvPr id="3" name="TextBox 3"/>
          <p:cNvSpPr txBox="1"/>
          <p:nvPr/>
        </p:nvSpPr>
        <p:spPr>
          <a:xfrm>
            <a:off x="10986999" y="455413"/>
            <a:ext cx="1297766" cy="368300"/>
          </a:xfrm>
          <a:prstGeom prst="rect">
            <a:avLst/>
          </a:prstGeom>
          <a:noFill/>
        </p:spPr>
        <p:txBody>
          <a:bodyPr wrap="square" rtlCol="0">
            <a:spAutoFit/>
          </a:bodyPr>
          <a:lstStyle/>
          <a:p>
            <a:r>
              <a:rPr lang="en-IN" dirty="0">
                <a:solidFill>
                  <a:schemeClr val="bg1"/>
                </a:solidFill>
              </a:rPr>
              <a:t>Page: 54</a:t>
            </a:r>
            <a:endParaRPr lang="en-IN"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descr="d std tutors"/>
          <p:cNvPicPr>
            <a:picLocks noChangeAspect="1"/>
          </p:cNvPicPr>
          <p:nvPr>
            <p:ph idx="1"/>
          </p:nvPr>
        </p:nvPicPr>
        <p:blipFill>
          <a:blip r:embed="rId1"/>
          <a:stretch>
            <a:fillRect/>
          </a:stretch>
        </p:blipFill>
        <p:spPr>
          <a:xfrm>
            <a:off x="-67945" y="0"/>
            <a:ext cx="12260580" cy="6858635"/>
          </a:xfrm>
          <a:prstGeom prst="rect">
            <a:avLst/>
          </a:prstGeom>
        </p:spPr>
      </p:pic>
      <p:sp>
        <p:nvSpPr>
          <p:cNvPr id="3" name="TextBox 3"/>
          <p:cNvSpPr txBox="1"/>
          <p:nvPr/>
        </p:nvSpPr>
        <p:spPr>
          <a:xfrm>
            <a:off x="10986999" y="455413"/>
            <a:ext cx="1297766" cy="368300"/>
          </a:xfrm>
          <a:prstGeom prst="rect">
            <a:avLst/>
          </a:prstGeom>
          <a:noFill/>
        </p:spPr>
        <p:txBody>
          <a:bodyPr wrap="square" rtlCol="0">
            <a:spAutoFit/>
          </a:bodyPr>
          <a:lstStyle/>
          <a:p>
            <a:r>
              <a:rPr lang="en-IN" dirty="0">
                <a:solidFill>
                  <a:schemeClr val="bg1"/>
                </a:solidFill>
              </a:rPr>
              <a:t>Page: 55</a:t>
            </a:r>
            <a:endParaRPr lang="en-IN"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2011363"/>
            <a:ext cx="12192000" cy="4206875"/>
          </a:xfrm>
        </p:spPr>
        <p:txBody>
          <a:bodyPr>
            <a:normAutofit/>
          </a:bodyPr>
          <a:lstStyle/>
          <a:p>
            <a:pPr marL="0" indent="0">
              <a:buNone/>
            </a:pPr>
            <a:r>
              <a:rPr lang="en-US" sz="6000" dirty="0"/>
              <a:t>                  </a:t>
            </a:r>
            <a:endParaRPr lang="en-US" sz="6000" dirty="0"/>
          </a:p>
          <a:p>
            <a:pPr marL="0" indent="0" algn="just">
              <a:buNone/>
            </a:pPr>
            <a:r>
              <a:rPr lang="en-US" sz="6000" dirty="0"/>
              <a:t>  			       THANK YOU</a:t>
            </a:r>
            <a:endParaRPr lang="en-IN" sz="6000" dirty="0"/>
          </a:p>
        </p:txBody>
      </p:sp>
      <p:sp>
        <p:nvSpPr>
          <p:cNvPr id="4" name="TextBox 3"/>
          <p:cNvSpPr txBox="1"/>
          <p:nvPr/>
        </p:nvSpPr>
        <p:spPr>
          <a:xfrm>
            <a:off x="10986999" y="455413"/>
            <a:ext cx="1297766" cy="368300"/>
          </a:xfrm>
          <a:prstGeom prst="rect">
            <a:avLst/>
          </a:prstGeom>
          <a:noFill/>
        </p:spPr>
        <p:txBody>
          <a:bodyPr wrap="square" rtlCol="0">
            <a:spAutoFit/>
          </a:bodyPr>
          <a:lstStyle/>
          <a:p>
            <a:r>
              <a:rPr lang="en-IN" dirty="0">
                <a:solidFill>
                  <a:schemeClr val="bg1"/>
                </a:solidFill>
              </a:rPr>
              <a:t>Page: 56</a:t>
            </a: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u="sng" dirty="0"/>
              <a:t>DISADVANTAGES OF EXISTING SYSTEM</a:t>
            </a:r>
            <a:endParaRPr lang="en-IN" dirty="0"/>
          </a:p>
        </p:txBody>
      </p:sp>
      <p:sp>
        <p:nvSpPr>
          <p:cNvPr id="3" name="Content Placeholder 2"/>
          <p:cNvSpPr>
            <a:spLocks noGrp="1"/>
          </p:cNvSpPr>
          <p:nvPr>
            <p:ph idx="1"/>
          </p:nvPr>
        </p:nvSpPr>
        <p:spPr/>
        <p:txBody>
          <a:bodyPr>
            <a:normAutofit/>
          </a:bodyPr>
          <a:lstStyle/>
          <a:p>
            <a:r>
              <a:rPr lang="en-US" dirty="0"/>
              <a:t>Manual process.</a:t>
            </a:r>
            <a:endParaRPr lang="en-US" dirty="0"/>
          </a:p>
          <a:p>
            <a:r>
              <a:rPr lang="en-US" dirty="0"/>
              <a:t>This system is very obsolete and not reliable.</a:t>
            </a:r>
            <a:endParaRPr lang="en-US" dirty="0"/>
          </a:p>
          <a:p>
            <a:r>
              <a:rPr lang="en-US" dirty="0"/>
              <a:t>There is no privacy in this system if a student files any complaint as anyone can know that.</a:t>
            </a:r>
            <a:endParaRPr lang="en-US" dirty="0"/>
          </a:p>
          <a:p>
            <a:r>
              <a:rPr lang="en-US" dirty="0"/>
              <a:t>This system requires a huge amount of time to resolve the query and also there is no guarantee to be solved.</a:t>
            </a:r>
            <a:endParaRPr lang="en-US" dirty="0"/>
          </a:p>
          <a:p>
            <a:r>
              <a:rPr lang="en-US" dirty="0"/>
              <a:t>Because this process is unreliable and takes much time, many students never file any complaints about their concerns.</a:t>
            </a:r>
            <a:endParaRPr lang="en-US" dirty="0"/>
          </a:p>
          <a:p>
            <a:pPr algn="l">
              <a:buFont typeface="Arial" panose="020B0604020202020204" pitchFamily="34" charset="0"/>
              <a:buChar char="•"/>
            </a:pPr>
            <a:endParaRPr lang="en-US" dirty="0"/>
          </a:p>
        </p:txBody>
      </p:sp>
      <p:sp>
        <p:nvSpPr>
          <p:cNvPr id="4" name="TextBox 3"/>
          <p:cNvSpPr txBox="1"/>
          <p:nvPr/>
        </p:nvSpPr>
        <p:spPr>
          <a:xfrm>
            <a:off x="10986999" y="455413"/>
            <a:ext cx="1297766" cy="369332"/>
          </a:xfrm>
          <a:prstGeom prst="rect">
            <a:avLst/>
          </a:prstGeom>
          <a:noFill/>
        </p:spPr>
        <p:txBody>
          <a:bodyPr wrap="square" rtlCol="0">
            <a:spAutoFit/>
          </a:bodyPr>
          <a:lstStyle/>
          <a:p>
            <a:r>
              <a:rPr lang="en-IN" dirty="0">
                <a:solidFill>
                  <a:schemeClr val="bg1"/>
                </a:solidFill>
              </a:rPr>
              <a:t>Page: 6</a:t>
            </a: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Other grievance redressal systems</a:t>
            </a:r>
            <a:endParaRPr lang="en-IN" dirty="0"/>
          </a:p>
        </p:txBody>
      </p:sp>
      <p:sp>
        <p:nvSpPr>
          <p:cNvPr id="3" name="Content Placeholder 2"/>
          <p:cNvSpPr>
            <a:spLocks noGrp="1"/>
          </p:cNvSpPr>
          <p:nvPr>
            <p:ph idx="1"/>
          </p:nvPr>
        </p:nvSpPr>
        <p:spPr/>
        <p:txBody>
          <a:bodyPr/>
          <a:lstStyle/>
          <a:p>
            <a:r>
              <a:rPr lang="en-IN" dirty="0"/>
              <a:t>There are indeed similar systems available but the problem with those is that they have more modules and using those is rather difficult.</a:t>
            </a:r>
            <a:endParaRPr lang="en-IN" dirty="0"/>
          </a:p>
          <a:p>
            <a:r>
              <a:rPr lang="en-IN" dirty="0"/>
              <a:t>And those systems are made for a bigger audience and there has yet to an active grievance redressal system exclusive for students.</a:t>
            </a:r>
            <a:endParaRPr lang="en-IN" dirty="0"/>
          </a:p>
        </p:txBody>
      </p:sp>
      <p:sp>
        <p:nvSpPr>
          <p:cNvPr id="4" name="TextBox 3"/>
          <p:cNvSpPr txBox="1"/>
          <p:nvPr/>
        </p:nvSpPr>
        <p:spPr>
          <a:xfrm>
            <a:off x="10986999" y="455413"/>
            <a:ext cx="1297766" cy="369332"/>
          </a:xfrm>
          <a:prstGeom prst="rect">
            <a:avLst/>
          </a:prstGeom>
          <a:noFill/>
        </p:spPr>
        <p:txBody>
          <a:bodyPr wrap="square" rtlCol="0">
            <a:spAutoFit/>
          </a:bodyPr>
          <a:lstStyle/>
          <a:p>
            <a:r>
              <a:rPr lang="en-IN" dirty="0">
                <a:solidFill>
                  <a:schemeClr val="bg1"/>
                </a:solidFill>
              </a:rPr>
              <a:t>Page: 7</a:t>
            </a: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u="sng" dirty="0"/>
              <a:t>ADVANTAGES OF PROPOSED SYSTEM</a:t>
            </a:r>
            <a:endParaRPr lang="en-IN" dirty="0"/>
          </a:p>
        </p:txBody>
      </p:sp>
      <p:sp>
        <p:nvSpPr>
          <p:cNvPr id="3" name="Content Placeholder 2"/>
          <p:cNvSpPr>
            <a:spLocks noGrp="1"/>
          </p:cNvSpPr>
          <p:nvPr>
            <p:ph idx="1"/>
          </p:nvPr>
        </p:nvSpPr>
        <p:spPr>
          <a:xfrm>
            <a:off x="1202919" y="2011680"/>
            <a:ext cx="9784080" cy="4335332"/>
          </a:xfrm>
        </p:spPr>
        <p:txBody>
          <a:bodyPr>
            <a:normAutofit/>
          </a:bodyPr>
          <a:lstStyle/>
          <a:p>
            <a:r>
              <a:rPr lang="en-US" dirty="0"/>
              <a:t>The idea is to automate the entire complaint process. </a:t>
            </a:r>
            <a:endParaRPr lang="en-US" dirty="0"/>
          </a:p>
          <a:p>
            <a:r>
              <a:rPr lang="en-US" dirty="0"/>
              <a:t>Sending grievances from lower level to critical level is done automatically. </a:t>
            </a:r>
            <a:endParaRPr lang="en-US" dirty="0"/>
          </a:p>
          <a:p>
            <a:r>
              <a:rPr lang="en-US" dirty="0"/>
              <a:t>This system is user-friendly and provides resolution within the stipulated time.</a:t>
            </a:r>
            <a:endParaRPr lang="en-US" dirty="0"/>
          </a:p>
          <a:p>
            <a:r>
              <a:rPr lang="en-IN" dirty="0"/>
              <a:t>Students are more willing to come forward and express their concerns.</a:t>
            </a:r>
            <a:endParaRPr lang="en-IN" dirty="0"/>
          </a:p>
          <a:p>
            <a:r>
              <a:rPr lang="en-IN" dirty="0"/>
              <a:t>The proposed system is planned to reduce its complexity and which we could implement effectively in a college like AISAT with few departments.</a:t>
            </a:r>
            <a:endParaRPr lang="en-IN" dirty="0"/>
          </a:p>
        </p:txBody>
      </p:sp>
      <p:sp>
        <p:nvSpPr>
          <p:cNvPr id="4" name="TextBox 3"/>
          <p:cNvSpPr txBox="1"/>
          <p:nvPr/>
        </p:nvSpPr>
        <p:spPr>
          <a:xfrm>
            <a:off x="10986999" y="455413"/>
            <a:ext cx="1297766" cy="369332"/>
          </a:xfrm>
          <a:prstGeom prst="rect">
            <a:avLst/>
          </a:prstGeom>
          <a:noFill/>
        </p:spPr>
        <p:txBody>
          <a:bodyPr wrap="square" rtlCol="0">
            <a:spAutoFit/>
          </a:bodyPr>
          <a:lstStyle/>
          <a:p>
            <a:r>
              <a:rPr lang="en-IN" dirty="0">
                <a:solidFill>
                  <a:schemeClr val="bg1"/>
                </a:solidFill>
              </a:rPr>
              <a:t>Page: 8</a:t>
            </a:r>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nSpc>
                <a:spcPct val="100000"/>
              </a:lnSpc>
            </a:pPr>
            <a:r>
              <a:rPr lang="en-US" dirty="0"/>
              <a:t>This project aims to develop a safe place for students to raise their concerns and grievances without fear.</a:t>
            </a:r>
            <a:endParaRPr lang="en-US" dirty="0"/>
          </a:p>
          <a:p>
            <a:pPr algn="just">
              <a:lnSpc>
                <a:spcPct val="100000"/>
              </a:lnSpc>
              <a:spcBef>
                <a:spcPts val="0"/>
              </a:spcBef>
              <a:spcAft>
                <a:spcPts val="0"/>
              </a:spcAft>
            </a:pPr>
            <a:r>
              <a:rPr lang="en-US" sz="2000" dirty="0">
                <a:effectLst/>
                <a:latin typeface="+mj-lt"/>
              </a:rPr>
              <a:t>The</a:t>
            </a:r>
            <a:r>
              <a:rPr lang="en-US" sz="2000" b="1" dirty="0">
                <a:effectLst/>
                <a:latin typeface="+mj-lt"/>
              </a:rPr>
              <a:t> </a:t>
            </a:r>
            <a:r>
              <a:rPr lang="en-US" sz="2000" dirty="0">
                <a:effectLst/>
                <a:latin typeface="+mj-lt"/>
              </a:rPr>
              <a:t>Students Grievance Redressal system has many functions in each of its modules:</a:t>
            </a:r>
            <a:endParaRPr lang="en-US" sz="2000" dirty="0">
              <a:effectLst/>
              <a:latin typeface="+mj-lt"/>
            </a:endParaRPr>
          </a:p>
          <a:p>
            <a:pPr marL="571500" lvl="1" indent="-342900" algn="just">
              <a:lnSpc>
                <a:spcPct val="100000"/>
              </a:lnSpc>
              <a:spcBef>
                <a:spcPts val="0"/>
              </a:spcBef>
              <a:spcAft>
                <a:spcPts val="0"/>
              </a:spcAft>
              <a:buFont typeface="Wingdings" panose="05000000000000000000" pitchFamily="2" charset="2"/>
              <a:buChar char=""/>
            </a:pPr>
            <a:r>
              <a:rPr lang="en-US" sz="1800" dirty="0">
                <a:effectLst/>
                <a:latin typeface="+mj-lt"/>
              </a:rPr>
              <a:t>Registration is used to create an account for the user. </a:t>
            </a:r>
            <a:endParaRPr lang="en-US" sz="2000" dirty="0">
              <a:effectLst/>
              <a:latin typeface="+mj-lt"/>
            </a:endParaRPr>
          </a:p>
          <a:p>
            <a:pPr marL="571500" lvl="1" indent="-342900" algn="just">
              <a:lnSpc>
                <a:spcPct val="100000"/>
              </a:lnSpc>
              <a:spcBef>
                <a:spcPts val="0"/>
              </a:spcBef>
              <a:spcAft>
                <a:spcPts val="0"/>
              </a:spcAft>
              <a:buFont typeface="Wingdings" panose="05000000000000000000" pitchFamily="2" charset="2"/>
              <a:buChar char=""/>
            </a:pPr>
            <a:r>
              <a:rPr lang="en-US" sz="1800" dirty="0">
                <a:effectLst/>
                <a:latin typeface="+mj-lt"/>
              </a:rPr>
              <a:t>Login is done to direct the user to their respective homepage</a:t>
            </a:r>
            <a:r>
              <a:rPr lang="en-US" sz="1800" dirty="0">
                <a:latin typeface="+mj-lt"/>
              </a:rPr>
              <a:t>.</a:t>
            </a:r>
            <a:endParaRPr lang="en-US" sz="1800" dirty="0">
              <a:effectLst/>
              <a:latin typeface="+mj-lt"/>
            </a:endParaRPr>
          </a:p>
          <a:p>
            <a:pPr marL="571500" lvl="1" indent="-342900" algn="just">
              <a:lnSpc>
                <a:spcPct val="100000"/>
              </a:lnSpc>
              <a:spcBef>
                <a:spcPts val="0"/>
              </a:spcBef>
              <a:spcAft>
                <a:spcPts val="0"/>
              </a:spcAft>
              <a:buFont typeface="Wingdings" panose="05000000000000000000" pitchFamily="2" charset="2"/>
              <a:buChar char=""/>
            </a:pPr>
            <a:r>
              <a:rPr lang="en-US" sz="1800" dirty="0">
                <a:effectLst/>
                <a:latin typeface="+mj-lt"/>
              </a:rPr>
              <a:t>Complaint registration is done so that any registered user can submit their complaint accordingly. </a:t>
            </a:r>
            <a:endParaRPr lang="en-US" sz="2000" dirty="0">
              <a:effectLst/>
              <a:latin typeface="+mj-lt"/>
            </a:endParaRPr>
          </a:p>
          <a:p>
            <a:pPr marL="571500" lvl="1" indent="-342900" algn="just">
              <a:lnSpc>
                <a:spcPct val="100000"/>
              </a:lnSpc>
              <a:spcBef>
                <a:spcPts val="0"/>
              </a:spcBef>
              <a:spcAft>
                <a:spcPts val="0"/>
              </a:spcAft>
              <a:buFont typeface="Wingdings" panose="05000000000000000000" pitchFamily="2" charset="2"/>
              <a:buChar char=""/>
            </a:pPr>
            <a:r>
              <a:rPr lang="en-US" sz="1800" dirty="0">
                <a:effectLst/>
                <a:latin typeface="+mj-lt"/>
              </a:rPr>
              <a:t>The authority can send an acknowledgment message to the student if his/her </a:t>
            </a:r>
            <a:r>
              <a:rPr lang="en-US" dirty="0">
                <a:latin typeface="+mj-lt"/>
              </a:rPr>
              <a:t>grievance</a:t>
            </a:r>
            <a:r>
              <a:rPr lang="en-US" sz="2000" dirty="0">
                <a:effectLst/>
                <a:latin typeface="+mj-lt"/>
              </a:rPr>
              <a:t> is taken care of.</a:t>
            </a:r>
            <a:endParaRPr lang="en-US" sz="2000" dirty="0">
              <a:effectLst/>
              <a:latin typeface="+mj-lt"/>
            </a:endParaRPr>
          </a:p>
          <a:p>
            <a:pPr marL="571500" lvl="1" indent="-342900" algn="just">
              <a:lnSpc>
                <a:spcPct val="100000"/>
              </a:lnSpc>
              <a:spcBef>
                <a:spcPts val="0"/>
              </a:spcBef>
              <a:spcAft>
                <a:spcPts val="0"/>
              </a:spcAft>
              <a:buFont typeface="Wingdings" panose="05000000000000000000" pitchFamily="2" charset="2"/>
              <a:buChar char=""/>
            </a:pPr>
            <a:r>
              <a:rPr lang="en-US" dirty="0">
                <a:latin typeface="+mj-lt"/>
              </a:rPr>
              <a:t>Grievances could be forwarded to higher authorities if they think it is necessary.</a:t>
            </a:r>
            <a:endParaRPr lang="en-US" sz="1800" dirty="0">
              <a:effectLst/>
              <a:latin typeface="Times" panose="02020603050405020304" pitchFamily="18" charset="0"/>
            </a:endParaRPr>
          </a:p>
          <a:p>
            <a:endParaRPr lang="en-IN" dirty="0"/>
          </a:p>
        </p:txBody>
      </p:sp>
      <p:sp>
        <p:nvSpPr>
          <p:cNvPr id="6" name="Title 5"/>
          <p:cNvSpPr txBox="1">
            <a:spLocks noGrp="1"/>
          </p:cNvSpPr>
          <p:nvPr>
            <p:ph type="title"/>
          </p:nvPr>
        </p:nvSpPr>
        <p:spPr>
          <a:xfrm>
            <a:off x="1203325" y="728140"/>
            <a:ext cx="9783763" cy="620170"/>
          </a:xfrm>
          <a:prstGeom prst="rect">
            <a:avLst/>
          </a:prstGeom>
          <a:noFill/>
        </p:spPr>
        <p:txBody>
          <a:bodyPr wrap="square">
            <a:spAutoFit/>
          </a:bodyPr>
          <a:lstStyle/>
          <a:p>
            <a:r>
              <a:rPr lang="en-US" u="sng" dirty="0"/>
              <a:t>Product functions</a:t>
            </a:r>
            <a:endParaRPr lang="en-IN" u="sng" dirty="0"/>
          </a:p>
        </p:txBody>
      </p:sp>
      <p:sp>
        <p:nvSpPr>
          <p:cNvPr id="4" name="TextBox 3"/>
          <p:cNvSpPr txBox="1"/>
          <p:nvPr/>
        </p:nvSpPr>
        <p:spPr>
          <a:xfrm>
            <a:off x="10986999" y="455413"/>
            <a:ext cx="1297766" cy="369332"/>
          </a:xfrm>
          <a:prstGeom prst="rect">
            <a:avLst/>
          </a:prstGeom>
          <a:noFill/>
        </p:spPr>
        <p:txBody>
          <a:bodyPr wrap="square" rtlCol="0">
            <a:spAutoFit/>
          </a:bodyPr>
          <a:lstStyle/>
          <a:p>
            <a:r>
              <a:rPr lang="en-IN" dirty="0">
                <a:solidFill>
                  <a:schemeClr val="bg1"/>
                </a:solidFill>
              </a:rPr>
              <a:t>Page: 9</a:t>
            </a:r>
            <a:endParaRPr lang="en-IN"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TM03090430[[fn=Banded]]</Template>
  <TotalTime>0</TotalTime>
  <Words>6068</Words>
  <Application>WPS Presentation</Application>
  <PresentationFormat>Widescreen</PresentationFormat>
  <Paragraphs>260</Paragraphs>
  <Slides>56</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56</vt:i4>
      </vt:variant>
    </vt:vector>
  </HeadingPairs>
  <TitlesOfParts>
    <vt:vector size="66" baseType="lpstr">
      <vt:lpstr>Arial</vt:lpstr>
      <vt:lpstr>SimSun</vt:lpstr>
      <vt:lpstr>Wingdings</vt:lpstr>
      <vt:lpstr>Times</vt:lpstr>
      <vt:lpstr>Times New Roman</vt:lpstr>
      <vt:lpstr>Corbel</vt:lpstr>
      <vt:lpstr>Microsoft YaHei</vt:lpstr>
      <vt:lpstr>Arial Unicode MS</vt:lpstr>
      <vt:lpstr>Calibri</vt:lpstr>
      <vt:lpstr>Banded</vt:lpstr>
      <vt:lpstr>Students grievance redressal system</vt:lpstr>
      <vt:lpstr>Problem definition</vt:lpstr>
      <vt:lpstr>relevance</vt:lpstr>
      <vt:lpstr>Existing system</vt:lpstr>
      <vt:lpstr>Submitting complaints manually</vt:lpstr>
      <vt:lpstr>DISADVANTAGES OF EXISTING SYSTEM</vt:lpstr>
      <vt:lpstr>Other grievance redressal systems</vt:lpstr>
      <vt:lpstr>ADVANTAGES OF PROPOSED SYSTEM</vt:lpstr>
      <vt:lpstr>Product functions</vt:lpstr>
      <vt:lpstr>  System architecture design  </vt:lpstr>
      <vt:lpstr>FUTURE SCOPE</vt:lpstr>
      <vt:lpstr>references</vt:lpstr>
      <vt:lpstr>hardware requirements</vt:lpstr>
      <vt:lpstr>SOFTWARE REQUIREMENTS</vt:lpstr>
      <vt:lpstr>FEATURES</vt:lpstr>
      <vt:lpstr>PowerPoint 演示文稿</vt:lpstr>
      <vt:lpstr>SCREENSHOTS OF</vt:lpstr>
      <vt:lpstr>PowerPoint 演示文稿</vt:lpstr>
      <vt:lpstr>PowerPoint 演示文稿</vt:lpstr>
      <vt:lpstr>PowerPoint 演示文稿</vt:lpstr>
      <vt:lpstr>ADMIN</vt:lpstr>
      <vt:lpstr>PowerPoint 演示文稿</vt:lpstr>
      <vt:lpstr>PowerPoint 演示文稿</vt:lpstr>
      <vt:lpstr>PowerPoint 演示文稿</vt:lpstr>
      <vt:lpstr>PowerPoint 演示文稿</vt:lpstr>
      <vt:lpstr>PowerPoint 演示文稿</vt:lpstr>
      <vt:lpstr>STUDENT</vt:lpstr>
      <vt:lpstr>PowerPoint 演示文稿</vt:lpstr>
      <vt:lpstr>PowerPoint 演示文稿</vt:lpstr>
      <vt:lpstr>PowerPoint 演示文稿</vt:lpstr>
      <vt:lpstr>PowerPoint 演示文稿</vt:lpstr>
      <vt:lpstr>PowerPoint 演示文稿</vt:lpstr>
      <vt:lpstr>PowerPoint 演示文稿</vt:lpstr>
      <vt:lpstr>FACULTY</vt:lpstr>
      <vt:lpstr>PowerPoint 演示文稿</vt:lpstr>
      <vt:lpstr>PowerPoint 演示文稿</vt:lpstr>
      <vt:lpstr>PowerPoint 演示文稿</vt:lpstr>
      <vt:lpstr>PowerPoint 演示文稿</vt:lpstr>
      <vt:lpstr>PowerPoint 演示文稿</vt:lpstr>
      <vt:lpstr>HOD</vt:lpstr>
      <vt:lpstr>PowerPoint 演示文稿</vt:lpstr>
      <vt:lpstr>PowerPoint 演示文稿</vt:lpstr>
      <vt:lpstr>PRINCIPAL</vt:lpstr>
      <vt:lpstr>PowerPoint 演示文稿</vt:lpstr>
      <vt:lpstr>PowerPoint 演示文稿</vt:lpstr>
      <vt:lpstr>DATABASE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Student’s grievance redressal system</dc:title>
  <dc:creator>ASUS</dc:creator>
  <cp:lastModifiedBy>ASUS</cp:lastModifiedBy>
  <cp:revision>20</cp:revision>
  <dcterms:created xsi:type="dcterms:W3CDTF">2022-05-23T17:19:00Z</dcterms:created>
  <dcterms:modified xsi:type="dcterms:W3CDTF">2022-07-25T18:25:08Z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1CE9E241C608435A94E15FAAF6DF03A9</vt:lpwstr>
  </property>
  <property fmtid="{D5CDD505-2E9C-101B-9397-08002B2CF9AE}" pid="3" name="KSOProductBuildVer">
    <vt:lpwstr>1033-11.2.0.11191</vt:lpwstr>
  </property>
</Properties>
</file>